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79" r:id="rId3"/>
    <p:sldId id="280" r:id="rId4"/>
    <p:sldId id="258" r:id="rId5"/>
    <p:sldId id="257" r:id="rId6"/>
    <p:sldId id="286" r:id="rId7"/>
    <p:sldId id="260" r:id="rId8"/>
    <p:sldId id="259" r:id="rId9"/>
    <p:sldId id="285" r:id="rId10"/>
    <p:sldId id="284" r:id="rId11"/>
    <p:sldId id="261" r:id="rId12"/>
    <p:sldId id="282" r:id="rId13"/>
    <p:sldId id="288" r:id="rId14"/>
    <p:sldId id="262" r:id="rId15"/>
    <p:sldId id="264" r:id="rId16"/>
    <p:sldId id="265" r:id="rId17"/>
    <p:sldId id="266" r:id="rId18"/>
    <p:sldId id="268" r:id="rId19"/>
    <p:sldId id="269" r:id="rId20"/>
    <p:sldId id="270" r:id="rId21"/>
    <p:sldId id="271" r:id="rId22"/>
    <p:sldId id="278" r:id="rId23"/>
    <p:sldId id="273" r:id="rId24"/>
    <p:sldId id="267" r:id="rId25"/>
    <p:sldId id="272" r:id="rId26"/>
    <p:sldId id="283" r:id="rId27"/>
    <p:sldId id="274" r:id="rId28"/>
    <p:sldId id="275" r:id="rId29"/>
    <p:sldId id="277" r:id="rId30"/>
    <p:sldId id="263" r:id="rId31"/>
    <p:sldId id="291"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9" d="100"/>
          <a:sy n="59" d="100"/>
        </p:scale>
        <p:origin x="11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F811-D1B9-85B6-67D8-7951BE8C0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231DDF-3C31-F003-FCCA-279398218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C09B0E-BB52-C471-BE33-5C7D730E74C4}"/>
              </a:ext>
            </a:extLst>
          </p:cNvPr>
          <p:cNvSpPr>
            <a:spLocks noGrp="1"/>
          </p:cNvSpPr>
          <p:nvPr>
            <p:ph type="dt" sz="half" idx="10"/>
          </p:nvPr>
        </p:nvSpPr>
        <p:spPr/>
        <p:txBody>
          <a:bodyPr/>
          <a:lstStyle/>
          <a:p>
            <a:fld id="{F6EA988A-D7E2-4CEE-93DB-B84B6E347C08}" type="datetimeFigureOut">
              <a:rPr lang="en-US" smtClean="0"/>
              <a:t>3/3/2024</a:t>
            </a:fld>
            <a:endParaRPr lang="en-US"/>
          </a:p>
        </p:txBody>
      </p:sp>
      <p:sp>
        <p:nvSpPr>
          <p:cNvPr id="5" name="Footer Placeholder 4">
            <a:extLst>
              <a:ext uri="{FF2B5EF4-FFF2-40B4-BE49-F238E27FC236}">
                <a16:creationId xmlns:a16="http://schemas.microsoft.com/office/drawing/2014/main" id="{6C3DD2FF-EC9E-A64C-DCE4-48942011C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328C4-6A82-5306-A99D-470D0D2DEF00}"/>
              </a:ext>
            </a:extLst>
          </p:cNvPr>
          <p:cNvSpPr>
            <a:spLocks noGrp="1"/>
          </p:cNvSpPr>
          <p:nvPr>
            <p:ph type="sldNum" sz="quarter" idx="12"/>
          </p:nvPr>
        </p:nvSpPr>
        <p:spPr/>
        <p:txBody>
          <a:bodyPr/>
          <a:lstStyle/>
          <a:p>
            <a:fld id="{6785611E-C0BC-402D-8A77-85D3C54D2159}" type="slidenum">
              <a:rPr lang="en-US" smtClean="0"/>
              <a:t>‹#›</a:t>
            </a:fld>
            <a:endParaRPr lang="en-US"/>
          </a:p>
        </p:txBody>
      </p:sp>
    </p:spTree>
    <p:extLst>
      <p:ext uri="{BB962C8B-B14F-4D97-AF65-F5344CB8AC3E}">
        <p14:creationId xmlns:p14="http://schemas.microsoft.com/office/powerpoint/2010/main" val="105243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4CEC-E13B-A73A-864A-578AC491C2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E5CF0D-6EE2-822A-9742-25D6A90370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550A5-D8A6-D029-0EA0-B3069F1F5065}"/>
              </a:ext>
            </a:extLst>
          </p:cNvPr>
          <p:cNvSpPr>
            <a:spLocks noGrp="1"/>
          </p:cNvSpPr>
          <p:nvPr>
            <p:ph type="dt" sz="half" idx="10"/>
          </p:nvPr>
        </p:nvSpPr>
        <p:spPr/>
        <p:txBody>
          <a:bodyPr/>
          <a:lstStyle/>
          <a:p>
            <a:fld id="{F6EA988A-D7E2-4CEE-93DB-B84B6E347C08}" type="datetimeFigureOut">
              <a:rPr lang="en-US" smtClean="0"/>
              <a:t>3/3/2024</a:t>
            </a:fld>
            <a:endParaRPr lang="en-US"/>
          </a:p>
        </p:txBody>
      </p:sp>
      <p:sp>
        <p:nvSpPr>
          <p:cNvPr id="5" name="Footer Placeholder 4">
            <a:extLst>
              <a:ext uri="{FF2B5EF4-FFF2-40B4-BE49-F238E27FC236}">
                <a16:creationId xmlns:a16="http://schemas.microsoft.com/office/drawing/2014/main" id="{877097C1-ACAC-CC67-9417-53C27603D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08F47-2A7F-D79D-8A66-E7DBBBC3D1A7}"/>
              </a:ext>
            </a:extLst>
          </p:cNvPr>
          <p:cNvSpPr>
            <a:spLocks noGrp="1"/>
          </p:cNvSpPr>
          <p:nvPr>
            <p:ph type="sldNum" sz="quarter" idx="12"/>
          </p:nvPr>
        </p:nvSpPr>
        <p:spPr/>
        <p:txBody>
          <a:bodyPr/>
          <a:lstStyle/>
          <a:p>
            <a:fld id="{6785611E-C0BC-402D-8A77-85D3C54D2159}" type="slidenum">
              <a:rPr lang="en-US" smtClean="0"/>
              <a:t>‹#›</a:t>
            </a:fld>
            <a:endParaRPr lang="en-US"/>
          </a:p>
        </p:txBody>
      </p:sp>
    </p:spTree>
    <p:extLst>
      <p:ext uri="{BB962C8B-B14F-4D97-AF65-F5344CB8AC3E}">
        <p14:creationId xmlns:p14="http://schemas.microsoft.com/office/powerpoint/2010/main" val="241636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72146C-8A45-CB62-7FD2-224EAA63A8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7F49F7-2935-EA62-2BF1-4B975DCAF3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DD617-6EB3-22F3-D978-FBF3E895699E}"/>
              </a:ext>
            </a:extLst>
          </p:cNvPr>
          <p:cNvSpPr>
            <a:spLocks noGrp="1"/>
          </p:cNvSpPr>
          <p:nvPr>
            <p:ph type="dt" sz="half" idx="10"/>
          </p:nvPr>
        </p:nvSpPr>
        <p:spPr/>
        <p:txBody>
          <a:bodyPr/>
          <a:lstStyle/>
          <a:p>
            <a:fld id="{F6EA988A-D7E2-4CEE-93DB-B84B6E347C08}" type="datetimeFigureOut">
              <a:rPr lang="en-US" smtClean="0"/>
              <a:t>3/3/2024</a:t>
            </a:fld>
            <a:endParaRPr lang="en-US"/>
          </a:p>
        </p:txBody>
      </p:sp>
      <p:sp>
        <p:nvSpPr>
          <p:cNvPr id="5" name="Footer Placeholder 4">
            <a:extLst>
              <a:ext uri="{FF2B5EF4-FFF2-40B4-BE49-F238E27FC236}">
                <a16:creationId xmlns:a16="http://schemas.microsoft.com/office/drawing/2014/main" id="{9FE424BE-20DE-56C2-855D-B52EB0D2C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3E1A4-EA5F-1CC4-2FF6-C5F9F7D4FB19}"/>
              </a:ext>
            </a:extLst>
          </p:cNvPr>
          <p:cNvSpPr>
            <a:spLocks noGrp="1"/>
          </p:cNvSpPr>
          <p:nvPr>
            <p:ph type="sldNum" sz="quarter" idx="12"/>
          </p:nvPr>
        </p:nvSpPr>
        <p:spPr/>
        <p:txBody>
          <a:bodyPr/>
          <a:lstStyle/>
          <a:p>
            <a:fld id="{6785611E-C0BC-402D-8A77-85D3C54D2159}" type="slidenum">
              <a:rPr lang="en-US" smtClean="0"/>
              <a:t>‹#›</a:t>
            </a:fld>
            <a:endParaRPr lang="en-US"/>
          </a:p>
        </p:txBody>
      </p:sp>
    </p:spTree>
    <p:extLst>
      <p:ext uri="{BB962C8B-B14F-4D97-AF65-F5344CB8AC3E}">
        <p14:creationId xmlns:p14="http://schemas.microsoft.com/office/powerpoint/2010/main" val="115489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BD96-A1D5-5A1B-AF54-F440B53EEC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CB7B3C-568F-7DD4-D993-1A2EE346A2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06503-16BE-B3B6-EB96-2A9D9E08CBDE}"/>
              </a:ext>
            </a:extLst>
          </p:cNvPr>
          <p:cNvSpPr>
            <a:spLocks noGrp="1"/>
          </p:cNvSpPr>
          <p:nvPr>
            <p:ph type="dt" sz="half" idx="10"/>
          </p:nvPr>
        </p:nvSpPr>
        <p:spPr/>
        <p:txBody>
          <a:bodyPr/>
          <a:lstStyle/>
          <a:p>
            <a:fld id="{F6EA988A-D7E2-4CEE-93DB-B84B6E347C08}" type="datetimeFigureOut">
              <a:rPr lang="en-US" smtClean="0"/>
              <a:t>3/3/2024</a:t>
            </a:fld>
            <a:endParaRPr lang="en-US"/>
          </a:p>
        </p:txBody>
      </p:sp>
      <p:sp>
        <p:nvSpPr>
          <p:cNvPr id="5" name="Footer Placeholder 4">
            <a:extLst>
              <a:ext uri="{FF2B5EF4-FFF2-40B4-BE49-F238E27FC236}">
                <a16:creationId xmlns:a16="http://schemas.microsoft.com/office/drawing/2014/main" id="{01574FB1-15CC-01C3-9BA9-58EA87C4E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05B77-64C0-8F30-2311-CD0805D4DB3F}"/>
              </a:ext>
            </a:extLst>
          </p:cNvPr>
          <p:cNvSpPr>
            <a:spLocks noGrp="1"/>
          </p:cNvSpPr>
          <p:nvPr>
            <p:ph type="sldNum" sz="quarter" idx="12"/>
          </p:nvPr>
        </p:nvSpPr>
        <p:spPr/>
        <p:txBody>
          <a:bodyPr/>
          <a:lstStyle/>
          <a:p>
            <a:fld id="{6785611E-C0BC-402D-8A77-85D3C54D2159}" type="slidenum">
              <a:rPr lang="en-US" smtClean="0"/>
              <a:t>‹#›</a:t>
            </a:fld>
            <a:endParaRPr lang="en-US"/>
          </a:p>
        </p:txBody>
      </p:sp>
    </p:spTree>
    <p:extLst>
      <p:ext uri="{BB962C8B-B14F-4D97-AF65-F5344CB8AC3E}">
        <p14:creationId xmlns:p14="http://schemas.microsoft.com/office/powerpoint/2010/main" val="74607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0D30-7198-82B5-6189-CDC3427D8B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98B590-42C6-52BF-A394-4814DC1FE7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46AFC3-B1C2-AD8E-1B24-6393E4BCF0EF}"/>
              </a:ext>
            </a:extLst>
          </p:cNvPr>
          <p:cNvSpPr>
            <a:spLocks noGrp="1"/>
          </p:cNvSpPr>
          <p:nvPr>
            <p:ph type="dt" sz="half" idx="10"/>
          </p:nvPr>
        </p:nvSpPr>
        <p:spPr/>
        <p:txBody>
          <a:bodyPr/>
          <a:lstStyle/>
          <a:p>
            <a:fld id="{F6EA988A-D7E2-4CEE-93DB-B84B6E347C08}" type="datetimeFigureOut">
              <a:rPr lang="en-US" smtClean="0"/>
              <a:t>3/3/2024</a:t>
            </a:fld>
            <a:endParaRPr lang="en-US"/>
          </a:p>
        </p:txBody>
      </p:sp>
      <p:sp>
        <p:nvSpPr>
          <p:cNvPr id="5" name="Footer Placeholder 4">
            <a:extLst>
              <a:ext uri="{FF2B5EF4-FFF2-40B4-BE49-F238E27FC236}">
                <a16:creationId xmlns:a16="http://schemas.microsoft.com/office/drawing/2014/main" id="{1C84A59E-C66D-CBC5-81EE-55EBDEED7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6223A-625D-FBF5-F53B-97F81D294171}"/>
              </a:ext>
            </a:extLst>
          </p:cNvPr>
          <p:cNvSpPr>
            <a:spLocks noGrp="1"/>
          </p:cNvSpPr>
          <p:nvPr>
            <p:ph type="sldNum" sz="quarter" idx="12"/>
          </p:nvPr>
        </p:nvSpPr>
        <p:spPr/>
        <p:txBody>
          <a:bodyPr/>
          <a:lstStyle/>
          <a:p>
            <a:fld id="{6785611E-C0BC-402D-8A77-85D3C54D2159}" type="slidenum">
              <a:rPr lang="en-US" smtClean="0"/>
              <a:t>‹#›</a:t>
            </a:fld>
            <a:endParaRPr lang="en-US"/>
          </a:p>
        </p:txBody>
      </p:sp>
    </p:spTree>
    <p:extLst>
      <p:ext uri="{BB962C8B-B14F-4D97-AF65-F5344CB8AC3E}">
        <p14:creationId xmlns:p14="http://schemas.microsoft.com/office/powerpoint/2010/main" val="253884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9D8B2-39D2-8411-4E48-1B0DEA4D9B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24C52-32C2-286C-0852-118C2FB466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9001C6-2337-8694-AE7E-9B7834B05B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4341D5-A8B2-2FD8-A9B4-2861183EA767}"/>
              </a:ext>
            </a:extLst>
          </p:cNvPr>
          <p:cNvSpPr>
            <a:spLocks noGrp="1"/>
          </p:cNvSpPr>
          <p:nvPr>
            <p:ph type="dt" sz="half" idx="10"/>
          </p:nvPr>
        </p:nvSpPr>
        <p:spPr/>
        <p:txBody>
          <a:bodyPr/>
          <a:lstStyle/>
          <a:p>
            <a:fld id="{F6EA988A-D7E2-4CEE-93DB-B84B6E347C08}" type="datetimeFigureOut">
              <a:rPr lang="en-US" smtClean="0"/>
              <a:t>3/3/2024</a:t>
            </a:fld>
            <a:endParaRPr lang="en-US"/>
          </a:p>
        </p:txBody>
      </p:sp>
      <p:sp>
        <p:nvSpPr>
          <p:cNvPr id="6" name="Footer Placeholder 5">
            <a:extLst>
              <a:ext uri="{FF2B5EF4-FFF2-40B4-BE49-F238E27FC236}">
                <a16:creationId xmlns:a16="http://schemas.microsoft.com/office/drawing/2014/main" id="{FF8789A9-D0C6-5E14-F3FF-C62C27FE9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A795A-8F1A-046E-91B1-8C9DF19C2527}"/>
              </a:ext>
            </a:extLst>
          </p:cNvPr>
          <p:cNvSpPr>
            <a:spLocks noGrp="1"/>
          </p:cNvSpPr>
          <p:nvPr>
            <p:ph type="sldNum" sz="quarter" idx="12"/>
          </p:nvPr>
        </p:nvSpPr>
        <p:spPr/>
        <p:txBody>
          <a:bodyPr/>
          <a:lstStyle/>
          <a:p>
            <a:fld id="{6785611E-C0BC-402D-8A77-85D3C54D2159}" type="slidenum">
              <a:rPr lang="en-US" smtClean="0"/>
              <a:t>‹#›</a:t>
            </a:fld>
            <a:endParaRPr lang="en-US"/>
          </a:p>
        </p:txBody>
      </p:sp>
    </p:spTree>
    <p:extLst>
      <p:ext uri="{BB962C8B-B14F-4D97-AF65-F5344CB8AC3E}">
        <p14:creationId xmlns:p14="http://schemas.microsoft.com/office/powerpoint/2010/main" val="129317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973B-F9C6-A392-A9C7-D3DA7F14D6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5366B4-AC6D-BA93-4D46-1E1910E3E6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D77F19-99EB-A28B-D6DF-DBE7981301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3A7E81-04EB-4CE5-8B3F-3791FBA5E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79184C-71B4-76FC-5D17-FA60B510A0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092E37-C8BF-9402-BDC8-12DEC70472D5}"/>
              </a:ext>
            </a:extLst>
          </p:cNvPr>
          <p:cNvSpPr>
            <a:spLocks noGrp="1"/>
          </p:cNvSpPr>
          <p:nvPr>
            <p:ph type="dt" sz="half" idx="10"/>
          </p:nvPr>
        </p:nvSpPr>
        <p:spPr/>
        <p:txBody>
          <a:bodyPr/>
          <a:lstStyle/>
          <a:p>
            <a:fld id="{F6EA988A-D7E2-4CEE-93DB-B84B6E347C08}" type="datetimeFigureOut">
              <a:rPr lang="en-US" smtClean="0"/>
              <a:t>3/3/2024</a:t>
            </a:fld>
            <a:endParaRPr lang="en-US"/>
          </a:p>
        </p:txBody>
      </p:sp>
      <p:sp>
        <p:nvSpPr>
          <p:cNvPr id="8" name="Footer Placeholder 7">
            <a:extLst>
              <a:ext uri="{FF2B5EF4-FFF2-40B4-BE49-F238E27FC236}">
                <a16:creationId xmlns:a16="http://schemas.microsoft.com/office/drawing/2014/main" id="{1746DB90-84F5-0A4F-8F69-25360B4BCC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3AC9EB-604A-098A-119F-D262FA53945B}"/>
              </a:ext>
            </a:extLst>
          </p:cNvPr>
          <p:cNvSpPr>
            <a:spLocks noGrp="1"/>
          </p:cNvSpPr>
          <p:nvPr>
            <p:ph type="sldNum" sz="quarter" idx="12"/>
          </p:nvPr>
        </p:nvSpPr>
        <p:spPr/>
        <p:txBody>
          <a:bodyPr/>
          <a:lstStyle/>
          <a:p>
            <a:fld id="{6785611E-C0BC-402D-8A77-85D3C54D2159}" type="slidenum">
              <a:rPr lang="en-US" smtClean="0"/>
              <a:t>‹#›</a:t>
            </a:fld>
            <a:endParaRPr lang="en-US"/>
          </a:p>
        </p:txBody>
      </p:sp>
    </p:spTree>
    <p:extLst>
      <p:ext uri="{BB962C8B-B14F-4D97-AF65-F5344CB8AC3E}">
        <p14:creationId xmlns:p14="http://schemas.microsoft.com/office/powerpoint/2010/main" val="163035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EAF7-E2C9-DB2A-1EF9-359E66795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C0C43B-799C-AF21-B366-AA26645FF07C}"/>
              </a:ext>
            </a:extLst>
          </p:cNvPr>
          <p:cNvSpPr>
            <a:spLocks noGrp="1"/>
          </p:cNvSpPr>
          <p:nvPr>
            <p:ph type="dt" sz="half" idx="10"/>
          </p:nvPr>
        </p:nvSpPr>
        <p:spPr/>
        <p:txBody>
          <a:bodyPr/>
          <a:lstStyle/>
          <a:p>
            <a:fld id="{F6EA988A-D7E2-4CEE-93DB-B84B6E347C08}" type="datetimeFigureOut">
              <a:rPr lang="en-US" smtClean="0"/>
              <a:t>3/3/2024</a:t>
            </a:fld>
            <a:endParaRPr lang="en-US"/>
          </a:p>
        </p:txBody>
      </p:sp>
      <p:sp>
        <p:nvSpPr>
          <p:cNvPr id="4" name="Footer Placeholder 3">
            <a:extLst>
              <a:ext uri="{FF2B5EF4-FFF2-40B4-BE49-F238E27FC236}">
                <a16:creationId xmlns:a16="http://schemas.microsoft.com/office/drawing/2014/main" id="{C046826F-3548-B5AC-88A0-06E8A01C5C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883A6E-8266-DA17-8D6F-BD381252585E}"/>
              </a:ext>
            </a:extLst>
          </p:cNvPr>
          <p:cNvSpPr>
            <a:spLocks noGrp="1"/>
          </p:cNvSpPr>
          <p:nvPr>
            <p:ph type="sldNum" sz="quarter" idx="12"/>
          </p:nvPr>
        </p:nvSpPr>
        <p:spPr/>
        <p:txBody>
          <a:bodyPr/>
          <a:lstStyle/>
          <a:p>
            <a:fld id="{6785611E-C0BC-402D-8A77-85D3C54D2159}" type="slidenum">
              <a:rPr lang="en-US" smtClean="0"/>
              <a:t>‹#›</a:t>
            </a:fld>
            <a:endParaRPr lang="en-US"/>
          </a:p>
        </p:txBody>
      </p:sp>
    </p:spTree>
    <p:extLst>
      <p:ext uri="{BB962C8B-B14F-4D97-AF65-F5344CB8AC3E}">
        <p14:creationId xmlns:p14="http://schemas.microsoft.com/office/powerpoint/2010/main" val="44542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CF17D5-AF09-5F6F-93FD-78C3D74B45AA}"/>
              </a:ext>
            </a:extLst>
          </p:cNvPr>
          <p:cNvSpPr>
            <a:spLocks noGrp="1"/>
          </p:cNvSpPr>
          <p:nvPr>
            <p:ph type="dt" sz="half" idx="10"/>
          </p:nvPr>
        </p:nvSpPr>
        <p:spPr/>
        <p:txBody>
          <a:bodyPr/>
          <a:lstStyle/>
          <a:p>
            <a:fld id="{F6EA988A-D7E2-4CEE-93DB-B84B6E347C08}" type="datetimeFigureOut">
              <a:rPr lang="en-US" smtClean="0"/>
              <a:t>3/3/2024</a:t>
            </a:fld>
            <a:endParaRPr lang="en-US"/>
          </a:p>
        </p:txBody>
      </p:sp>
      <p:sp>
        <p:nvSpPr>
          <p:cNvPr id="3" name="Footer Placeholder 2">
            <a:extLst>
              <a:ext uri="{FF2B5EF4-FFF2-40B4-BE49-F238E27FC236}">
                <a16:creationId xmlns:a16="http://schemas.microsoft.com/office/drawing/2014/main" id="{5E49061E-0B39-765F-D688-30F040C1E9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451F88-BC6D-54FB-9D91-0D8B047A9B20}"/>
              </a:ext>
            </a:extLst>
          </p:cNvPr>
          <p:cNvSpPr>
            <a:spLocks noGrp="1"/>
          </p:cNvSpPr>
          <p:nvPr>
            <p:ph type="sldNum" sz="quarter" idx="12"/>
          </p:nvPr>
        </p:nvSpPr>
        <p:spPr/>
        <p:txBody>
          <a:bodyPr/>
          <a:lstStyle/>
          <a:p>
            <a:fld id="{6785611E-C0BC-402D-8A77-85D3C54D2159}" type="slidenum">
              <a:rPr lang="en-US" smtClean="0"/>
              <a:t>‹#›</a:t>
            </a:fld>
            <a:endParaRPr lang="en-US"/>
          </a:p>
        </p:txBody>
      </p:sp>
    </p:spTree>
    <p:extLst>
      <p:ext uri="{BB962C8B-B14F-4D97-AF65-F5344CB8AC3E}">
        <p14:creationId xmlns:p14="http://schemas.microsoft.com/office/powerpoint/2010/main" val="365507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659D-939B-60C8-98A4-95A063A4C0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6815AE-0C26-7AD1-F4D0-919286E44C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9C8B48-1400-3410-8253-D318F3642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EDB91-4116-1CAA-99A2-5EB3D7D4BF7E}"/>
              </a:ext>
            </a:extLst>
          </p:cNvPr>
          <p:cNvSpPr>
            <a:spLocks noGrp="1"/>
          </p:cNvSpPr>
          <p:nvPr>
            <p:ph type="dt" sz="half" idx="10"/>
          </p:nvPr>
        </p:nvSpPr>
        <p:spPr/>
        <p:txBody>
          <a:bodyPr/>
          <a:lstStyle/>
          <a:p>
            <a:fld id="{F6EA988A-D7E2-4CEE-93DB-B84B6E347C08}" type="datetimeFigureOut">
              <a:rPr lang="en-US" smtClean="0"/>
              <a:t>3/3/2024</a:t>
            </a:fld>
            <a:endParaRPr lang="en-US"/>
          </a:p>
        </p:txBody>
      </p:sp>
      <p:sp>
        <p:nvSpPr>
          <p:cNvPr id="6" name="Footer Placeholder 5">
            <a:extLst>
              <a:ext uri="{FF2B5EF4-FFF2-40B4-BE49-F238E27FC236}">
                <a16:creationId xmlns:a16="http://schemas.microsoft.com/office/drawing/2014/main" id="{FB298DF3-7432-B157-74E1-233046749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82417B-CF73-D6C7-FB75-030C9EA11EAD}"/>
              </a:ext>
            </a:extLst>
          </p:cNvPr>
          <p:cNvSpPr>
            <a:spLocks noGrp="1"/>
          </p:cNvSpPr>
          <p:nvPr>
            <p:ph type="sldNum" sz="quarter" idx="12"/>
          </p:nvPr>
        </p:nvSpPr>
        <p:spPr/>
        <p:txBody>
          <a:bodyPr/>
          <a:lstStyle/>
          <a:p>
            <a:fld id="{6785611E-C0BC-402D-8A77-85D3C54D2159}" type="slidenum">
              <a:rPr lang="en-US" smtClean="0"/>
              <a:t>‹#›</a:t>
            </a:fld>
            <a:endParaRPr lang="en-US"/>
          </a:p>
        </p:txBody>
      </p:sp>
    </p:spTree>
    <p:extLst>
      <p:ext uri="{BB962C8B-B14F-4D97-AF65-F5344CB8AC3E}">
        <p14:creationId xmlns:p14="http://schemas.microsoft.com/office/powerpoint/2010/main" val="116339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544B-2F4B-2EE8-D8FD-DCDF718C8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9D3A7C-CC65-D87D-1D40-83B3E613FE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375631-00D6-39FE-A7A4-59F38D517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90142C-628C-1463-E030-4FAD3D486AB6}"/>
              </a:ext>
            </a:extLst>
          </p:cNvPr>
          <p:cNvSpPr>
            <a:spLocks noGrp="1"/>
          </p:cNvSpPr>
          <p:nvPr>
            <p:ph type="dt" sz="half" idx="10"/>
          </p:nvPr>
        </p:nvSpPr>
        <p:spPr/>
        <p:txBody>
          <a:bodyPr/>
          <a:lstStyle/>
          <a:p>
            <a:fld id="{F6EA988A-D7E2-4CEE-93DB-B84B6E347C08}" type="datetimeFigureOut">
              <a:rPr lang="en-US" smtClean="0"/>
              <a:t>3/3/2024</a:t>
            </a:fld>
            <a:endParaRPr lang="en-US"/>
          </a:p>
        </p:txBody>
      </p:sp>
      <p:sp>
        <p:nvSpPr>
          <p:cNvPr id="6" name="Footer Placeholder 5">
            <a:extLst>
              <a:ext uri="{FF2B5EF4-FFF2-40B4-BE49-F238E27FC236}">
                <a16:creationId xmlns:a16="http://schemas.microsoft.com/office/drawing/2014/main" id="{4B2C7AEC-6C8A-0106-BC54-8C3AAB4E4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DC19B-6478-BF3D-8C2B-62C5D883151B}"/>
              </a:ext>
            </a:extLst>
          </p:cNvPr>
          <p:cNvSpPr>
            <a:spLocks noGrp="1"/>
          </p:cNvSpPr>
          <p:nvPr>
            <p:ph type="sldNum" sz="quarter" idx="12"/>
          </p:nvPr>
        </p:nvSpPr>
        <p:spPr/>
        <p:txBody>
          <a:bodyPr/>
          <a:lstStyle/>
          <a:p>
            <a:fld id="{6785611E-C0BC-402D-8A77-85D3C54D2159}" type="slidenum">
              <a:rPr lang="en-US" smtClean="0"/>
              <a:t>‹#›</a:t>
            </a:fld>
            <a:endParaRPr lang="en-US"/>
          </a:p>
        </p:txBody>
      </p:sp>
    </p:spTree>
    <p:extLst>
      <p:ext uri="{BB962C8B-B14F-4D97-AF65-F5344CB8AC3E}">
        <p14:creationId xmlns:p14="http://schemas.microsoft.com/office/powerpoint/2010/main" val="35264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603AF-C58C-C49D-6CD9-CBCC012164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21C549-45AF-9C15-00FC-65BB88004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8570D-E565-CD8C-73D3-4CDE8AAFD1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EA988A-D7E2-4CEE-93DB-B84B6E347C08}" type="datetimeFigureOut">
              <a:rPr lang="en-US" smtClean="0"/>
              <a:t>3/3/2024</a:t>
            </a:fld>
            <a:endParaRPr lang="en-US"/>
          </a:p>
        </p:txBody>
      </p:sp>
      <p:sp>
        <p:nvSpPr>
          <p:cNvPr id="5" name="Footer Placeholder 4">
            <a:extLst>
              <a:ext uri="{FF2B5EF4-FFF2-40B4-BE49-F238E27FC236}">
                <a16:creationId xmlns:a16="http://schemas.microsoft.com/office/drawing/2014/main" id="{5056C68F-7A73-36E6-EB81-6BDA6A5AB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918C81C-DAC8-C165-F9E5-80927D38FC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85611E-C0BC-402D-8A77-85D3C54D2159}" type="slidenum">
              <a:rPr lang="en-US" smtClean="0"/>
              <a:t>‹#›</a:t>
            </a:fld>
            <a:endParaRPr lang="en-US"/>
          </a:p>
        </p:txBody>
      </p:sp>
    </p:spTree>
    <p:extLst>
      <p:ext uri="{BB962C8B-B14F-4D97-AF65-F5344CB8AC3E}">
        <p14:creationId xmlns:p14="http://schemas.microsoft.com/office/powerpoint/2010/main" val="1407468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8"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2"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Content Placeholder 4">
            <a:extLst>
              <a:ext uri="{FF2B5EF4-FFF2-40B4-BE49-F238E27FC236}">
                <a16:creationId xmlns:a16="http://schemas.microsoft.com/office/drawing/2014/main" id="{542DAA10-F405-806B-7243-24F6CB3E5762}"/>
              </a:ext>
            </a:extLst>
          </p:cNvPr>
          <p:cNvPicPr>
            <a:picLocks noGrp="1" noChangeAspect="1"/>
          </p:cNvPicPr>
          <p:nvPr>
            <p:ph sz="half" idx="2"/>
          </p:nvPr>
        </p:nvPicPr>
        <p:blipFill rotWithShape="1">
          <a:blip r:embed="rId2"/>
          <a:srcRect l="12054" r="7612" b="2"/>
          <a:stretch/>
        </p:blipFill>
        <p:spPr>
          <a:xfrm>
            <a:off x="7082810" y="841663"/>
            <a:ext cx="4166151" cy="5185923"/>
          </a:xfrm>
          <a:prstGeom prst="rect">
            <a:avLst/>
          </a:prstGeom>
        </p:spPr>
      </p:pic>
      <p:grpSp>
        <p:nvGrpSpPr>
          <p:cNvPr id="48" name="Group 47">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49" name="Freeform: Shape 48">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BA68E9B-718F-D293-D0AA-98C248074E42}"/>
              </a:ext>
            </a:extLst>
          </p:cNvPr>
          <p:cNvSpPr>
            <a:spLocks noGrp="1"/>
          </p:cNvSpPr>
          <p:nvPr>
            <p:ph type="title"/>
          </p:nvPr>
        </p:nvSpPr>
        <p:spPr>
          <a:xfrm>
            <a:off x="1014984" y="819015"/>
            <a:ext cx="5821537" cy="1571508"/>
          </a:xfrm>
        </p:spPr>
        <p:txBody>
          <a:bodyPr vert="horz" lIns="91440" tIns="45720" rIns="91440" bIns="45720" rtlCol="0" anchor="b">
            <a:normAutofit/>
          </a:bodyPr>
          <a:lstStyle/>
          <a:p>
            <a:pPr algn="ct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First Aid Kit for Mourners</a:t>
            </a:r>
          </a:p>
        </p:txBody>
      </p:sp>
      <p:sp>
        <p:nvSpPr>
          <p:cNvPr id="3" name="Content Placeholder 2">
            <a:extLst>
              <a:ext uri="{FF2B5EF4-FFF2-40B4-BE49-F238E27FC236}">
                <a16:creationId xmlns:a16="http://schemas.microsoft.com/office/drawing/2014/main" id="{35351E4C-D295-8BCA-0119-2EC0A1957F5A}"/>
              </a:ext>
            </a:extLst>
          </p:cNvPr>
          <p:cNvSpPr>
            <a:spLocks noGrp="1"/>
          </p:cNvSpPr>
          <p:nvPr>
            <p:ph sz="half" idx="1"/>
          </p:nvPr>
        </p:nvSpPr>
        <p:spPr>
          <a:xfrm>
            <a:off x="1014984" y="2608191"/>
            <a:ext cx="5821537" cy="3553436"/>
          </a:xfrm>
        </p:spPr>
        <p:txBody>
          <a:bodyPr vert="horz" lIns="91440" tIns="45720" rIns="91440" bIns="45720" rtlCol="0" anchor="t">
            <a:norm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Sara Chana Silverstein</a:t>
            </a:r>
          </a:p>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Master Herbalist AHG</a:t>
            </a:r>
          </a:p>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Classical Homeopath</a:t>
            </a:r>
          </a:p>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Mom of 7</a:t>
            </a:r>
          </a:p>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Author of book MOODTOPIA</a:t>
            </a:r>
          </a:p>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School MOOTOPIA ACADEMY</a:t>
            </a:r>
          </a:p>
        </p:txBody>
      </p:sp>
    </p:spTree>
    <p:extLst>
      <p:ext uri="{BB962C8B-B14F-4D97-AF65-F5344CB8AC3E}">
        <p14:creationId xmlns:p14="http://schemas.microsoft.com/office/powerpoint/2010/main" val="3210520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ight Triangle 205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29C616-AEFC-9BED-2EDA-A7A866CC4C4D}"/>
              </a:ext>
            </a:extLst>
          </p:cNvPr>
          <p:cNvSpPr>
            <a:spLocks noGrp="1"/>
          </p:cNvSpPr>
          <p:nvPr>
            <p:ph type="title"/>
          </p:nvPr>
        </p:nvSpPr>
        <p:spPr>
          <a:xfrm>
            <a:off x="965200" y="1068450"/>
            <a:ext cx="4489116" cy="1206736"/>
          </a:xfrm>
        </p:spPr>
        <p:txBody>
          <a:bodyPr vert="horz" lIns="91440" tIns="45720" rIns="91440" bIns="45720" rtlCol="0" anchor="b">
            <a:normAutofit/>
          </a:bodyPr>
          <a:lstStyle/>
          <a:p>
            <a:pPr algn="ctr"/>
            <a:r>
              <a:rPr lang="en-US" sz="5400" kern="1200" dirty="0">
                <a:solidFill>
                  <a:schemeClr val="tx1"/>
                </a:solidFill>
                <a:latin typeface="Calibri" panose="020F0502020204030204" pitchFamily="34" charset="0"/>
                <a:ea typeface="Calibri" panose="020F0502020204030204" pitchFamily="34" charset="0"/>
                <a:cs typeface="Calibri" panose="020F0502020204030204" pitchFamily="34" charset="0"/>
              </a:rPr>
              <a:t>Painting Rocks</a:t>
            </a:r>
          </a:p>
        </p:txBody>
      </p:sp>
      <p:sp>
        <p:nvSpPr>
          <p:cNvPr id="3" name="Content Placeholder 2">
            <a:extLst>
              <a:ext uri="{FF2B5EF4-FFF2-40B4-BE49-F238E27FC236}">
                <a16:creationId xmlns:a16="http://schemas.microsoft.com/office/drawing/2014/main" id="{D1EA2C76-3FAF-19D8-5FFE-23667223DBCC}"/>
              </a:ext>
            </a:extLst>
          </p:cNvPr>
          <p:cNvSpPr>
            <a:spLocks noGrp="1"/>
          </p:cNvSpPr>
          <p:nvPr>
            <p:ph sz="half" idx="1"/>
          </p:nvPr>
        </p:nvSpPr>
        <p:spPr>
          <a:xfrm>
            <a:off x="965202" y="3208422"/>
            <a:ext cx="4623120" cy="2687050"/>
          </a:xfrm>
        </p:spPr>
        <p:txBody>
          <a:bodyPr vert="horz" lIns="91440" tIns="45720" rIns="91440" bIns="45720" rtlCol="0" anchor="t">
            <a:normAutofit/>
          </a:bodyPr>
          <a:lstStyle/>
          <a:p>
            <a:pPr marL="0" indent="0" algn="ctr">
              <a:buNone/>
            </a:pPr>
            <a:r>
              <a:rPr lang="en-US" sz="4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This is a great activity for younger kids to honor their loss</a:t>
            </a:r>
          </a:p>
        </p:txBody>
      </p:sp>
      <p:pic>
        <p:nvPicPr>
          <p:cNvPr id="2050" name="Picture 2" descr="Rock Painting Ideas for Kids">
            <a:extLst>
              <a:ext uri="{FF2B5EF4-FFF2-40B4-BE49-F238E27FC236}">
                <a16:creationId xmlns:a16="http://schemas.microsoft.com/office/drawing/2014/main" id="{37151949-D656-DBCD-1D90-BC8F4B22B87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911762" y="1424763"/>
            <a:ext cx="3674071" cy="344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99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29" name="Group 5128">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5130"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1"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33" name="Group 5132">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5134"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5"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122" name="Picture 2" descr="What it means to be an Orthodox woman in Rockland">
            <a:extLst>
              <a:ext uri="{FF2B5EF4-FFF2-40B4-BE49-F238E27FC236}">
                <a16:creationId xmlns:a16="http://schemas.microsoft.com/office/drawing/2014/main" id="{084C1522-04C3-C5F9-F7B0-711E0845B9D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96000" y="2125273"/>
            <a:ext cx="5152962" cy="3417903"/>
          </a:xfrm>
          <a:prstGeom prst="rect">
            <a:avLst/>
          </a:prstGeom>
          <a:noFill/>
          <a:extLst>
            <a:ext uri="{909E8E84-426E-40DD-AFC4-6F175D3DCCD1}">
              <a14:hiddenFill xmlns:a14="http://schemas.microsoft.com/office/drawing/2010/main">
                <a:solidFill>
                  <a:srgbClr val="FFFFFF"/>
                </a:solidFill>
              </a14:hiddenFill>
            </a:ext>
          </a:extLst>
        </p:spPr>
      </p:pic>
      <p:grpSp>
        <p:nvGrpSpPr>
          <p:cNvPr id="5137" name="Group 513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138" name="Freeform: Shape 513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39" name="Freeform: Shape 513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0" name="Freeform: Shape 513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1" name="Freeform: Shape 514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2" name="Freeform: Shape 514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3" name="Freeform: Shape 514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44" name="Freeform: Shape 514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6108145-D4D2-66AB-D7F8-7F5CA8DA5FE4}"/>
              </a:ext>
            </a:extLst>
          </p:cNvPr>
          <p:cNvSpPr>
            <a:spLocks noGrp="1"/>
          </p:cNvSpPr>
          <p:nvPr>
            <p:ph type="title"/>
          </p:nvPr>
        </p:nvSpPr>
        <p:spPr>
          <a:xfrm>
            <a:off x="1014985" y="819015"/>
            <a:ext cx="5501548" cy="1557994"/>
          </a:xfrm>
        </p:spPr>
        <p:txBody>
          <a:bodyPr vert="horz" lIns="91440" tIns="45720" rIns="91440" bIns="45720" rtlCol="0" anchor="b">
            <a:normAutofit/>
          </a:bodyPr>
          <a:lstStyle/>
          <a:p>
            <a:pPr algn="ctr"/>
            <a:r>
              <a:rPr lang="en-US" sz="4800"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Some One Must Be In Charge</a:t>
            </a:r>
          </a:p>
        </p:txBody>
      </p:sp>
      <p:sp>
        <p:nvSpPr>
          <p:cNvPr id="3" name="Content Placeholder 2">
            <a:extLst>
              <a:ext uri="{FF2B5EF4-FFF2-40B4-BE49-F238E27FC236}">
                <a16:creationId xmlns:a16="http://schemas.microsoft.com/office/drawing/2014/main" id="{A8E216B3-5A21-B844-E5F1-0A7A5678BE11}"/>
              </a:ext>
            </a:extLst>
          </p:cNvPr>
          <p:cNvSpPr>
            <a:spLocks noGrp="1"/>
          </p:cNvSpPr>
          <p:nvPr>
            <p:ph sz="half" idx="1"/>
          </p:nvPr>
        </p:nvSpPr>
        <p:spPr>
          <a:xfrm>
            <a:off x="1014985" y="2597765"/>
            <a:ext cx="5501548" cy="3417903"/>
          </a:xfrm>
        </p:spPr>
        <p:txBody>
          <a:bodyPr vert="horz" lIns="91440" tIns="45720" rIns="91440" bIns="45720" rtlCol="0" anchor="t">
            <a:noAutofit/>
          </a:bodyP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The mourner needs</a:t>
            </a:r>
          </a:p>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 strong person around them</a:t>
            </a:r>
          </a:p>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To cook</a:t>
            </a:r>
          </a:p>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Make decisions</a:t>
            </a:r>
          </a:p>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Support </a:t>
            </a:r>
          </a:p>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Comfort</a:t>
            </a:r>
          </a:p>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Drive</a:t>
            </a:r>
          </a:p>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Clean</a:t>
            </a:r>
          </a:p>
        </p:txBody>
      </p:sp>
    </p:spTree>
    <p:extLst>
      <p:ext uri="{BB962C8B-B14F-4D97-AF65-F5344CB8AC3E}">
        <p14:creationId xmlns:p14="http://schemas.microsoft.com/office/powerpoint/2010/main" val="189644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7" name="Group 4106">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108" name="Oval 4107">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Oval 4108">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Oval 4109">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Oval 4110">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2" name="Oval 4111">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Oval 4112">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5" name="Rectangle 4114">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7" name="Group 4116">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118" name="Straight Connector 4117">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19" name="Straight Connector 4118">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20" name="Straight Connector 4119">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21" name="Straight Connector 4120">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098" name="Picture 2" descr="Welcome to Hooks Green Herbs">
            <a:extLst>
              <a:ext uri="{FF2B5EF4-FFF2-40B4-BE49-F238E27FC236}">
                <a16:creationId xmlns:a16="http://schemas.microsoft.com/office/drawing/2014/main" id="{9CE025A6-EE7D-9AFD-DECC-216781E1867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7355" r="1" b="1680"/>
          <a:stretch/>
        </p:blipFill>
        <p:spPr bwMode="auto">
          <a:xfrm>
            <a:off x="626590" y="317578"/>
            <a:ext cx="10851111" cy="3508437"/>
          </a:xfrm>
          <a:prstGeom prst="rect">
            <a:avLst/>
          </a:prstGeom>
          <a:noFill/>
          <a:extLst>
            <a:ext uri="{909E8E84-426E-40DD-AFC4-6F175D3DCCD1}">
              <a14:hiddenFill xmlns:a14="http://schemas.microsoft.com/office/drawing/2010/main">
                <a:solidFill>
                  <a:srgbClr val="FFFFFF"/>
                </a:solidFill>
              </a14:hiddenFill>
            </a:ext>
          </a:extLst>
        </p:spPr>
      </p:pic>
      <p:grpSp>
        <p:nvGrpSpPr>
          <p:cNvPr id="4123" name="Group 4122">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4124" name="Straight Connector 4123">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5" name="Straight Connector 4124">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6" name="Straight Connector 4125">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27" name="Straight Connector 4126">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129" name="Rectangle 412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31" name="Group 413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132" name="Straight Connector 413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33" name="Straight Connector 413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34" name="Straight Connector 413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35" name="Straight Connector 413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DDF8B58-58AA-6F31-C2BF-71213D78CB74}"/>
              </a:ext>
            </a:extLst>
          </p:cNvPr>
          <p:cNvSpPr>
            <a:spLocks noGrp="1"/>
          </p:cNvSpPr>
          <p:nvPr>
            <p:ph type="title"/>
          </p:nvPr>
        </p:nvSpPr>
        <p:spPr>
          <a:xfrm>
            <a:off x="630936" y="4358209"/>
            <a:ext cx="4569060" cy="1789514"/>
          </a:xfrm>
          <a:noFill/>
        </p:spPr>
        <p:txBody>
          <a:bodyPr vert="horz" lIns="91440" tIns="45720" rIns="91440" bIns="45720" rtlCol="0" anchor="t">
            <a:normAutofit/>
          </a:bodyPr>
          <a:lstStyle/>
          <a:p>
            <a:pPr algn="ctr"/>
            <a:r>
              <a:rPr lang="en-US" sz="4800" dirty="0">
                <a:solidFill>
                  <a:schemeClr val="bg1"/>
                </a:solidFill>
              </a:rPr>
              <a:t>Green Allies</a:t>
            </a:r>
          </a:p>
        </p:txBody>
      </p:sp>
      <p:sp>
        <p:nvSpPr>
          <p:cNvPr id="3" name="Content Placeholder 2">
            <a:extLst>
              <a:ext uri="{FF2B5EF4-FFF2-40B4-BE49-F238E27FC236}">
                <a16:creationId xmlns:a16="http://schemas.microsoft.com/office/drawing/2014/main" id="{84DB51F5-9798-9E81-76DA-D95E8653292C}"/>
              </a:ext>
            </a:extLst>
          </p:cNvPr>
          <p:cNvSpPr>
            <a:spLocks noGrp="1"/>
          </p:cNvSpPr>
          <p:nvPr>
            <p:ph sz="half" idx="1"/>
          </p:nvPr>
        </p:nvSpPr>
        <p:spPr>
          <a:xfrm>
            <a:off x="5486080" y="4018143"/>
            <a:ext cx="5674105" cy="2684906"/>
          </a:xfrm>
          <a:noFill/>
        </p:spPr>
        <p:txBody>
          <a:bodyPr vert="horz" lIns="91440" tIns="45720" rIns="91440" bIns="45720" rtlCol="0" anchor="t">
            <a:noAutofit/>
          </a:bodyPr>
          <a:lstStyle/>
          <a:p>
            <a:r>
              <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Our green allies can help so much in supporting and building the heart whole once again, helping us find strength, courage and to find relief as we move through these emotions into greater healing. </a:t>
            </a:r>
          </a:p>
          <a:p>
            <a:r>
              <a:rPr lang="en-US" sz="18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intelligence of these beings are so brilliant, that sometimes we might need to accept that we do not have capacity to understand them in our limited human mind and simply trust this these plants will shine a light that will open our hearts towards a healing that we may have not known possible.</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59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6D857AE8-CED1-3CA4-8084-1BD5D7673851}"/>
              </a:ext>
            </a:extLst>
          </p:cNvPr>
          <p:cNvPicPr>
            <a:picLocks noGrp="1" noChangeAspect="1"/>
          </p:cNvPicPr>
          <p:nvPr>
            <p:ph sz="half" idx="2"/>
          </p:nvPr>
        </p:nvPicPr>
        <p:blipFill rotWithShape="1">
          <a:blip r:embed="rId2"/>
          <a:srcRect t="13665" r="-1" b="-1"/>
          <a:stretch/>
        </p:blipFill>
        <p:spPr>
          <a:xfrm>
            <a:off x="642938" y="1066800"/>
            <a:ext cx="5414963" cy="3606800"/>
          </a:xfrm>
          <a:prstGeom prst="rect">
            <a:avLst/>
          </a:prstGeom>
        </p:spPr>
      </p:pic>
      <p:pic>
        <p:nvPicPr>
          <p:cNvPr id="6" name="Content Placeholder 5">
            <a:extLst>
              <a:ext uri="{FF2B5EF4-FFF2-40B4-BE49-F238E27FC236}">
                <a16:creationId xmlns:a16="http://schemas.microsoft.com/office/drawing/2014/main" id="{07BB5AC9-B39D-A48C-A4AC-574B79A39C34}"/>
              </a:ext>
            </a:extLst>
          </p:cNvPr>
          <p:cNvPicPr>
            <a:picLocks noGrp="1" noChangeAspect="1"/>
          </p:cNvPicPr>
          <p:nvPr>
            <p:ph sz="half" idx="1"/>
          </p:nvPr>
        </p:nvPicPr>
        <p:blipFill rotWithShape="1">
          <a:blip r:embed="rId3"/>
          <a:srcRect l="9755" r="7483" b="2"/>
          <a:stretch/>
        </p:blipFill>
        <p:spPr>
          <a:xfrm>
            <a:off x="6132513" y="1066800"/>
            <a:ext cx="5414963" cy="3606800"/>
          </a:xfrm>
          <a:prstGeom prst="rect">
            <a:avLst/>
          </a:prstGeom>
        </p:spPr>
      </p:pic>
      <p:sp>
        <p:nvSpPr>
          <p:cNvPr id="2" name="Title 1">
            <a:extLst>
              <a:ext uri="{FF2B5EF4-FFF2-40B4-BE49-F238E27FC236}">
                <a16:creationId xmlns:a16="http://schemas.microsoft.com/office/drawing/2014/main" id="{D71A46C5-06C7-28BB-91F4-FB0FA60E2E79}"/>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Herbs in Tea or Tincture</a:t>
            </a:r>
          </a:p>
        </p:txBody>
      </p:sp>
    </p:spTree>
    <p:extLst>
      <p:ext uri="{BB962C8B-B14F-4D97-AF65-F5344CB8AC3E}">
        <p14:creationId xmlns:p14="http://schemas.microsoft.com/office/powerpoint/2010/main" val="354491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8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298EEC4-C34C-4CCF-614F-88BD1C95D306}"/>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ctr"/>
            <a:r>
              <a:rPr lang="en-US" sz="4800" b="1" dirty="0">
                <a:latin typeface="Calibri" panose="020F0502020204030204" pitchFamily="34" charset="0"/>
                <a:ea typeface="Calibri" panose="020F0502020204030204" pitchFamily="34" charset="0"/>
                <a:cs typeface="Calibri" panose="020F0502020204030204" pitchFamily="34" charset="0"/>
              </a:rPr>
              <a:t>Peach Leaf</a:t>
            </a:r>
          </a:p>
        </p:txBody>
      </p:sp>
      <p:sp>
        <p:nvSpPr>
          <p:cNvPr id="3" name="Content Placeholder 2">
            <a:extLst>
              <a:ext uri="{FF2B5EF4-FFF2-40B4-BE49-F238E27FC236}">
                <a16:creationId xmlns:a16="http://schemas.microsoft.com/office/drawing/2014/main" id="{A42A5B35-0A59-7195-E3EB-9E35433F5AED}"/>
              </a:ext>
            </a:extLst>
          </p:cNvPr>
          <p:cNvSpPr>
            <a:spLocks noGrp="1"/>
          </p:cNvSpPr>
          <p:nvPr>
            <p:ph sz="half" idx="1"/>
          </p:nvPr>
        </p:nvSpPr>
        <p:spPr>
          <a:xfrm>
            <a:off x="838200" y="1825625"/>
            <a:ext cx="5393361" cy="4351338"/>
          </a:xfrm>
        </p:spPr>
        <p:txBody>
          <a:bodyPr vert="horz" lIns="91440" tIns="45720" rIns="91440" bIns="45720" rtlCol="0">
            <a:normAutofit/>
          </a:bodyPr>
          <a:lstStyle/>
          <a:p>
            <a:r>
              <a:rPr lang="en-US" dirty="0"/>
              <a:t>G</a:t>
            </a:r>
            <a:r>
              <a:rPr lang="en-US" b="0" i="0" dirty="0">
                <a:effectLst/>
              </a:rPr>
              <a:t>ently caresses your senses, </a:t>
            </a:r>
          </a:p>
          <a:p>
            <a:r>
              <a:rPr lang="en-US" dirty="0"/>
              <a:t>M</a:t>
            </a:r>
            <a:r>
              <a:rPr lang="en-US" b="0" i="0" dirty="0">
                <a:effectLst/>
              </a:rPr>
              <a:t>elting away anxiety.</a:t>
            </a:r>
          </a:p>
          <a:p>
            <a:r>
              <a:rPr lang="en-US" dirty="0"/>
              <a:t>Relieves s</a:t>
            </a:r>
            <a:r>
              <a:rPr lang="en-US" b="0" i="0" dirty="0">
                <a:effectLst/>
              </a:rPr>
              <a:t>tress-related symptoms for an oasis of tranquility.</a:t>
            </a:r>
          </a:p>
          <a:p>
            <a:r>
              <a:rPr lang="en-US" b="0" i="0" dirty="0">
                <a:effectLst/>
              </a:rPr>
              <a:t>Its soothing effect lulls both mind and body into peaceful slumber for enhanced sleep quality.</a:t>
            </a:r>
            <a:endParaRPr lang="en-US" dirty="0"/>
          </a:p>
        </p:txBody>
      </p:sp>
      <p:pic>
        <p:nvPicPr>
          <p:cNvPr id="3074" name="Picture 2" descr="Peach Leaf Tea — Kiva Rosethorn">
            <a:extLst>
              <a:ext uri="{FF2B5EF4-FFF2-40B4-BE49-F238E27FC236}">
                <a16:creationId xmlns:a16="http://schemas.microsoft.com/office/drawing/2014/main" id="{7EAA82B2-28E1-039B-559F-85040B9342C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8380" r="15073"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308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8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357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24AB1-1BD6-01BA-7EF7-A8C130ACAE75}"/>
              </a:ext>
            </a:extLst>
          </p:cNvPr>
          <p:cNvSpPr>
            <a:spLocks noGrp="1"/>
          </p:cNvSpPr>
          <p:nvPr>
            <p:ph type="title"/>
          </p:nvPr>
        </p:nvSpPr>
        <p:spPr>
          <a:xfrm>
            <a:off x="761803" y="350196"/>
            <a:ext cx="4646904" cy="1624520"/>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Mimosa</a:t>
            </a:r>
          </a:p>
        </p:txBody>
      </p:sp>
      <p:sp>
        <p:nvSpPr>
          <p:cNvPr id="3" name="Content Placeholder 2">
            <a:extLst>
              <a:ext uri="{FF2B5EF4-FFF2-40B4-BE49-F238E27FC236}">
                <a16:creationId xmlns:a16="http://schemas.microsoft.com/office/drawing/2014/main" id="{5E3F8360-FFDB-4FAC-36E0-785B166EBC4F}"/>
              </a:ext>
            </a:extLst>
          </p:cNvPr>
          <p:cNvSpPr>
            <a:spLocks noGrp="1"/>
          </p:cNvSpPr>
          <p:nvPr>
            <p:ph sz="half" idx="1"/>
          </p:nvPr>
        </p:nvSpPr>
        <p:spPr>
          <a:xfrm>
            <a:off x="761802" y="2324912"/>
            <a:ext cx="4646905" cy="4348604"/>
          </a:xfrm>
        </p:spPr>
        <p:txBody>
          <a:bodyPr vert="horz" lIns="91440" tIns="45720" rIns="91440" bIns="45720" rtlCol="0" anchor="ctr">
            <a:normAutofit/>
          </a:bodyPr>
          <a:lstStyle/>
          <a:p>
            <a:r>
              <a:rPr lang="en-US" sz="2000" b="0" i="0" dirty="0">
                <a:effectLst/>
                <a:latin typeface="Calibri" panose="020F0502020204030204" pitchFamily="34" charset="0"/>
                <a:ea typeface="Calibri" panose="020F0502020204030204" pitchFamily="34" charset="0"/>
                <a:cs typeface="Calibri" panose="020F0502020204030204" pitchFamily="34" charset="0"/>
              </a:rPr>
              <a:t>A very uplifting remedy known as the collective happiness tree </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We cannot help but feel happy in the presence of Mimosa flowers. </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The blossoms shine bright pink with a firework-like shape exploding mid-air. </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This flower is known to bring relief when we feel burdened from continuous tears that will not stop – allowing us to break for a breath and feel peace to roll into our hearts.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9283D873-9C8C-7AAD-1343-939C18F78111}"/>
              </a:ext>
            </a:extLst>
          </p:cNvPr>
          <p:cNvPicPr>
            <a:picLocks noGrp="1" noChangeAspect="1"/>
          </p:cNvPicPr>
          <p:nvPr>
            <p:ph sz="half" idx="2"/>
          </p:nvPr>
        </p:nvPicPr>
        <p:blipFill rotWithShape="1">
          <a:blip r:embed="rId2"/>
          <a:srcRect r="11012"/>
          <a:stretch/>
        </p:blipFill>
        <p:spPr>
          <a:xfrm>
            <a:off x="6096000" y="350196"/>
            <a:ext cx="6102825" cy="6507805"/>
          </a:xfrm>
          <a:prstGeom prst="rect">
            <a:avLst/>
          </a:prstGeom>
        </p:spPr>
      </p:pic>
    </p:spTree>
    <p:extLst>
      <p:ext uri="{BB962C8B-B14F-4D97-AF65-F5344CB8AC3E}">
        <p14:creationId xmlns:p14="http://schemas.microsoft.com/office/powerpoint/2010/main" val="369008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0A0870F-0C3A-F427-760A-19A77FDF22C2}"/>
              </a:ext>
            </a:extLst>
          </p:cNvPr>
          <p:cNvPicPr>
            <a:picLocks noGrp="1" noChangeAspect="1"/>
          </p:cNvPicPr>
          <p:nvPr>
            <p:ph sz="half" idx="2"/>
          </p:nvPr>
        </p:nvPicPr>
        <p:blipFill rotWithShape="1">
          <a:blip r:embed="rId2"/>
          <a:srcRect l="20810" r="9195" b="2"/>
          <a:stretch/>
        </p:blipFill>
        <p:spPr>
          <a:xfrm>
            <a:off x="6781799" y="1714500"/>
            <a:ext cx="5410201" cy="5143500"/>
          </a:xfrm>
          <a:prstGeom prst="rect">
            <a:avLst/>
          </a:prstGeom>
        </p:spPr>
      </p:pic>
      <p:sp useBgFill="1">
        <p:nvSpPr>
          <p:cNvPr id="12" name="Rectangle 11">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69B1E-067C-9ED8-FDB5-70F07113E4D2}"/>
              </a:ext>
            </a:extLst>
          </p:cNvPr>
          <p:cNvSpPr>
            <a:spLocks noGrp="1"/>
          </p:cNvSpPr>
          <p:nvPr>
            <p:ph type="title"/>
          </p:nvPr>
        </p:nvSpPr>
        <p:spPr>
          <a:xfrm>
            <a:off x="761801" y="250409"/>
            <a:ext cx="10222952" cy="1228299"/>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Rose</a:t>
            </a:r>
          </a:p>
        </p:txBody>
      </p:sp>
      <p:sp>
        <p:nvSpPr>
          <p:cNvPr id="3" name="Content Placeholder 2">
            <a:extLst>
              <a:ext uri="{FF2B5EF4-FFF2-40B4-BE49-F238E27FC236}">
                <a16:creationId xmlns:a16="http://schemas.microsoft.com/office/drawing/2014/main" id="{457047ED-F8D3-769F-E6BA-8AD8AD0A2D10}"/>
              </a:ext>
            </a:extLst>
          </p:cNvPr>
          <p:cNvSpPr>
            <a:spLocks noGrp="1"/>
          </p:cNvSpPr>
          <p:nvPr>
            <p:ph sz="half" idx="1"/>
          </p:nvPr>
        </p:nvSpPr>
        <p:spPr>
          <a:xfrm>
            <a:off x="761801" y="1478709"/>
            <a:ext cx="5334199" cy="5379292"/>
          </a:xfrm>
        </p:spPr>
        <p:txBody>
          <a:bodyPr vert="horz" lIns="91440" tIns="45720" rIns="91440" bIns="45720" rtlCol="0" anchor="ctr">
            <a:noAutofit/>
          </a:bodyPr>
          <a:lstStyle/>
          <a:p>
            <a:r>
              <a:rPr lang="en-US" sz="1800" b="0" i="0" dirty="0">
                <a:effectLst/>
                <a:latin typeface="Calibri" panose="020F0502020204030204" pitchFamily="34" charset="0"/>
                <a:ea typeface="Calibri" panose="020F0502020204030204" pitchFamily="34" charset="0"/>
                <a:cs typeface="Calibri" panose="020F0502020204030204" pitchFamily="34" charset="0"/>
              </a:rPr>
              <a:t>Rose is one of our topmost used plants for times of grief and trauma, as it’s very specific for held-in or pent-up emotion. </a:t>
            </a:r>
          </a:p>
          <a:p>
            <a:r>
              <a:rPr lang="en-US" sz="1800" b="0" i="0" dirty="0">
                <a:effectLst/>
                <a:latin typeface="Calibri" panose="020F0502020204030204" pitchFamily="34" charset="0"/>
                <a:ea typeface="Calibri" panose="020F0502020204030204" pitchFamily="34" charset="0"/>
                <a:cs typeface="Calibri" panose="020F0502020204030204" pitchFamily="34" charset="0"/>
              </a:rPr>
              <a:t>This plant will allow for energy to be moved and a great release to be let go – if we are not able to let ourselves release and feel into our pains, then we are refraining from our own healing and growth. Rose helps us to find balance once again within our self. </a:t>
            </a:r>
          </a:p>
          <a:p>
            <a:r>
              <a:rPr lang="en-US" sz="1800" b="0" i="0" dirty="0">
                <a:effectLst/>
                <a:latin typeface="Calibri" panose="020F0502020204030204" pitchFamily="34" charset="0"/>
                <a:ea typeface="Calibri" panose="020F0502020204030204" pitchFamily="34" charset="0"/>
                <a:cs typeface="Calibri" panose="020F0502020204030204" pitchFamily="34" charset="0"/>
              </a:rPr>
              <a:t>It opens the heart to allow us to be vulnerable. It allows for strength and empowerment to shine through when we are feeling soft. The petals and scent of a rose embody this heart opening sweetness that melts our vulnerability, and the thorns share this representation of that personal empowerment. </a:t>
            </a:r>
          </a:p>
          <a:p>
            <a:r>
              <a:rPr lang="en-US" sz="1800" b="0" i="0" dirty="0">
                <a:effectLst/>
                <a:latin typeface="Calibri" panose="020F0502020204030204" pitchFamily="34" charset="0"/>
                <a:ea typeface="Calibri" panose="020F0502020204030204" pitchFamily="34" charset="0"/>
                <a:cs typeface="Calibri" panose="020F0502020204030204" pitchFamily="34" charset="0"/>
              </a:rPr>
              <a:t>By adding a little Rose to a formula will uplift suffering from any form of anxiety, anger, insecurity, grief and depression and gift us with light to lift our spirit.</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7253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8FEBE44-7EE9-4898-7DAB-259845AFB053}"/>
              </a:ext>
            </a:extLst>
          </p:cNvPr>
          <p:cNvPicPr>
            <a:picLocks noGrp="1" noChangeAspect="1"/>
          </p:cNvPicPr>
          <p:nvPr>
            <p:ph sz="half" idx="2"/>
          </p:nvPr>
        </p:nvPicPr>
        <p:blipFill rotWithShape="1">
          <a:blip r:embed="rId2"/>
          <a:srcRect l="11614" r="24470" b="-1"/>
          <a:stretch/>
        </p:blipFill>
        <p:spPr>
          <a:xfrm>
            <a:off x="6781799" y="1714500"/>
            <a:ext cx="5410201" cy="5143500"/>
          </a:xfrm>
          <a:prstGeom prst="rect">
            <a:avLst/>
          </a:prstGeom>
        </p:spPr>
      </p:pic>
      <p:sp useBgFill="1">
        <p:nvSpPr>
          <p:cNvPr id="12" name="Rectangle 11">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13E3C0-4B6F-1E16-1488-FE4327D77820}"/>
              </a:ext>
            </a:extLst>
          </p:cNvPr>
          <p:cNvSpPr>
            <a:spLocks noGrp="1"/>
          </p:cNvSpPr>
          <p:nvPr>
            <p:ph type="title"/>
          </p:nvPr>
        </p:nvSpPr>
        <p:spPr>
          <a:xfrm>
            <a:off x="761801" y="250409"/>
            <a:ext cx="10222952" cy="1228299"/>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Hawthorn</a:t>
            </a:r>
          </a:p>
        </p:txBody>
      </p:sp>
      <p:sp>
        <p:nvSpPr>
          <p:cNvPr id="3" name="Content Placeholder 2">
            <a:extLst>
              <a:ext uri="{FF2B5EF4-FFF2-40B4-BE49-F238E27FC236}">
                <a16:creationId xmlns:a16="http://schemas.microsoft.com/office/drawing/2014/main" id="{D420A89B-8DDD-7AB9-5D50-ED37F4B3ECC5}"/>
              </a:ext>
            </a:extLst>
          </p:cNvPr>
          <p:cNvSpPr>
            <a:spLocks noGrp="1"/>
          </p:cNvSpPr>
          <p:nvPr>
            <p:ph sz="half" idx="1"/>
          </p:nvPr>
        </p:nvSpPr>
        <p:spPr>
          <a:xfrm>
            <a:off x="761801" y="1714500"/>
            <a:ext cx="5334199" cy="5143500"/>
          </a:xfrm>
        </p:spPr>
        <p:txBody>
          <a:bodyPr vert="horz" lIns="91440" tIns="45720" rIns="91440" bIns="45720" rtlCol="0" anchor="ct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It is </a:t>
            </a:r>
            <a:r>
              <a:rPr lang="en-US" sz="2000" b="0" i="0" dirty="0">
                <a:effectLst/>
                <a:latin typeface="Calibri" panose="020F0502020204030204" pitchFamily="34" charset="0"/>
                <a:ea typeface="Calibri" panose="020F0502020204030204" pitchFamily="34" charset="0"/>
                <a:cs typeface="Calibri" panose="020F0502020204030204" pitchFamily="34" charset="0"/>
              </a:rPr>
              <a:t>known for its mightiness and power to normalize the heart in whatever direction it may see fit.</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It brings balance and integrity into the tissues by simultaneously strengthening any weakness and reducing hyperactive states of stress within the cardiovascular system.</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This </a:t>
            </a:r>
            <a:r>
              <a:rPr lang="en-US" sz="2000" dirty="0">
                <a:latin typeface="Calibri" panose="020F0502020204030204" pitchFamily="34" charset="0"/>
                <a:ea typeface="Calibri" panose="020F0502020204030204" pitchFamily="34" charset="0"/>
                <a:cs typeface="Calibri" panose="020F0502020204030204" pitchFamily="34" charset="0"/>
              </a:rPr>
              <a:t>does</a:t>
            </a:r>
            <a:r>
              <a:rPr lang="en-US" sz="2000" b="0" i="0" dirty="0">
                <a:effectLst/>
                <a:latin typeface="Calibri" panose="020F0502020204030204" pitchFamily="34" charset="0"/>
                <a:ea typeface="Calibri" panose="020F0502020204030204" pitchFamily="34" charset="0"/>
                <a:cs typeface="Calibri" panose="020F0502020204030204" pitchFamily="34" charset="0"/>
              </a:rPr>
              <a:t> not just work on the physical body, but can also apply to the stability of our emotional health when matters of the heart feel uneasy or not supported. </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When a weakness penetrates our spirit and we feel fragile or frail, Hawthorn will help in restoring strength once again.</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2399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19EC4BC-F9FA-65A8-C4AB-FD019470ED8D}"/>
              </a:ext>
            </a:extLst>
          </p:cNvPr>
          <p:cNvPicPr>
            <a:picLocks noGrp="1" noChangeAspect="1"/>
          </p:cNvPicPr>
          <p:nvPr>
            <p:ph sz="half" idx="2"/>
          </p:nvPr>
        </p:nvPicPr>
        <p:blipFill rotWithShape="1">
          <a:blip r:embed="rId2"/>
          <a:srcRect l="4620"/>
          <a:stretch/>
        </p:blipFill>
        <p:spPr>
          <a:xfrm>
            <a:off x="6781799" y="1714500"/>
            <a:ext cx="5410201" cy="5143500"/>
          </a:xfrm>
          <a:prstGeom prst="rect">
            <a:avLst/>
          </a:prstGeom>
        </p:spPr>
      </p:pic>
      <p:sp useBgFill="1">
        <p:nvSpPr>
          <p:cNvPr id="12" name="Rectangle 11">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E23AE-2E93-07FE-CBA5-BF46E922E848}"/>
              </a:ext>
            </a:extLst>
          </p:cNvPr>
          <p:cNvSpPr>
            <a:spLocks noGrp="1"/>
          </p:cNvSpPr>
          <p:nvPr>
            <p:ph type="title"/>
          </p:nvPr>
        </p:nvSpPr>
        <p:spPr>
          <a:xfrm>
            <a:off x="761801" y="250409"/>
            <a:ext cx="10222952" cy="1228299"/>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Blue Vervain</a:t>
            </a:r>
          </a:p>
        </p:txBody>
      </p:sp>
      <p:sp>
        <p:nvSpPr>
          <p:cNvPr id="3" name="Content Placeholder 2">
            <a:extLst>
              <a:ext uri="{FF2B5EF4-FFF2-40B4-BE49-F238E27FC236}">
                <a16:creationId xmlns:a16="http://schemas.microsoft.com/office/drawing/2014/main" id="{CB34D933-F3F4-A670-8F0A-BBB46BEBC3BA}"/>
              </a:ext>
            </a:extLst>
          </p:cNvPr>
          <p:cNvSpPr>
            <a:spLocks noGrp="1"/>
          </p:cNvSpPr>
          <p:nvPr>
            <p:ph sz="half" idx="1"/>
          </p:nvPr>
        </p:nvSpPr>
        <p:spPr>
          <a:xfrm>
            <a:off x="761801" y="1478709"/>
            <a:ext cx="5334199" cy="5379292"/>
          </a:xfrm>
        </p:spPr>
        <p:txBody>
          <a:bodyPr vert="horz" lIns="91440" tIns="45720" rIns="91440" bIns="45720" rtlCol="0" anchor="ctr">
            <a:noAutofit/>
          </a:bodyPr>
          <a:lstStyle/>
          <a:p>
            <a:r>
              <a:rPr lang="en-US" sz="2000" b="0" i="0" dirty="0">
                <a:effectLst/>
                <a:latin typeface="Calibri" panose="020F0502020204030204" pitchFamily="34" charset="0"/>
                <a:ea typeface="Calibri" panose="020F0502020204030204" pitchFamily="34" charset="0"/>
                <a:cs typeface="Calibri" panose="020F0502020204030204" pitchFamily="34" charset="0"/>
              </a:rPr>
              <a:t>A wonderful plant for those of us who feel tension in and around the chest, shoulders and neck – </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this plant promotes an overall sense of well-being and combines wonderfully with the other herbs listed above. </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Blue Vervain works to take stored up energy in the head and shoulders and disperse it down throughout the body. This can be really helpful when we feel tense from spinning thoughts. </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This plant will aid us when we are both exhausted and incredibly wired from stress, calming the us to a manageable and restorative place. </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Blue Vervain will help us to move through melancholy by warming the heart when sadness feels over-consuming.</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9243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ABCE2E3-C72B-AEAF-10E0-03EA67026872}"/>
              </a:ext>
            </a:extLst>
          </p:cNvPr>
          <p:cNvPicPr>
            <a:picLocks noGrp="1" noChangeAspect="1"/>
          </p:cNvPicPr>
          <p:nvPr>
            <p:ph sz="half" idx="2"/>
          </p:nvPr>
        </p:nvPicPr>
        <p:blipFill rotWithShape="1">
          <a:blip r:embed="rId2"/>
          <a:srcRect l="17609" r="12396" b="2"/>
          <a:stretch/>
        </p:blipFill>
        <p:spPr>
          <a:xfrm>
            <a:off x="6781799" y="1714500"/>
            <a:ext cx="5410201" cy="5143500"/>
          </a:xfrm>
          <a:prstGeom prst="rect">
            <a:avLst/>
          </a:prstGeom>
        </p:spPr>
      </p:pic>
      <p:sp useBgFill="1">
        <p:nvSpPr>
          <p:cNvPr id="12" name="Rectangle 11">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E7651C-27CF-D996-CCF0-D58C7BCB33ED}"/>
              </a:ext>
            </a:extLst>
          </p:cNvPr>
          <p:cNvSpPr>
            <a:spLocks noGrp="1"/>
          </p:cNvSpPr>
          <p:nvPr>
            <p:ph type="title"/>
          </p:nvPr>
        </p:nvSpPr>
        <p:spPr>
          <a:xfrm>
            <a:off x="761801" y="250409"/>
            <a:ext cx="10222952" cy="1228299"/>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Lemon Balm</a:t>
            </a:r>
          </a:p>
        </p:txBody>
      </p:sp>
      <p:sp>
        <p:nvSpPr>
          <p:cNvPr id="3" name="Content Placeholder 2">
            <a:extLst>
              <a:ext uri="{FF2B5EF4-FFF2-40B4-BE49-F238E27FC236}">
                <a16:creationId xmlns:a16="http://schemas.microsoft.com/office/drawing/2014/main" id="{88081A37-D830-FA50-F469-24C12461BF45}"/>
              </a:ext>
            </a:extLst>
          </p:cNvPr>
          <p:cNvSpPr>
            <a:spLocks noGrp="1"/>
          </p:cNvSpPr>
          <p:nvPr>
            <p:ph sz="half" idx="1"/>
          </p:nvPr>
        </p:nvSpPr>
        <p:spPr>
          <a:xfrm>
            <a:off x="761801" y="1729117"/>
            <a:ext cx="5334199" cy="5128883"/>
          </a:xfrm>
        </p:spPr>
        <p:txBody>
          <a:bodyPr vert="horz" lIns="91440" tIns="45720" rIns="91440" bIns="45720" rtlCol="0" anchor="ct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I</a:t>
            </a:r>
            <a:r>
              <a:rPr lang="en-US" sz="2400" b="0" i="0" dirty="0">
                <a:effectLst/>
                <a:latin typeface="Calibri" panose="020F0502020204030204" pitchFamily="34" charset="0"/>
                <a:ea typeface="Calibri" panose="020F0502020204030204" pitchFamily="34" charset="0"/>
                <a:cs typeface="Calibri" panose="020F0502020204030204" pitchFamily="34" charset="0"/>
              </a:rPr>
              <a:t>s such a wonderful plant to lift depression and sadness where grief has taken over. </a:t>
            </a:r>
          </a:p>
          <a:p>
            <a:r>
              <a:rPr lang="en-US" sz="2400" b="0" i="0" dirty="0">
                <a:effectLst/>
                <a:latin typeface="Calibri" panose="020F0502020204030204" pitchFamily="34" charset="0"/>
                <a:ea typeface="Calibri" panose="020F0502020204030204" pitchFamily="34" charset="0"/>
                <a:cs typeface="Calibri" panose="020F0502020204030204" pitchFamily="34" charset="0"/>
              </a:rPr>
              <a:t>It can help to bring back a sense of our inner child again, taking away the seriousness of adult circumstance to imbue a lighthearted cheer we once had… something we all need in times of grief.  </a:t>
            </a:r>
          </a:p>
          <a:p>
            <a:r>
              <a:rPr lang="en-US" sz="2400" b="0" i="0" dirty="0">
                <a:effectLst/>
                <a:latin typeface="Calibri" panose="020F0502020204030204" pitchFamily="34" charset="0"/>
                <a:ea typeface="Calibri" panose="020F0502020204030204" pitchFamily="34" charset="0"/>
                <a:cs typeface="Calibri" panose="020F0502020204030204" pitchFamily="34" charset="0"/>
              </a:rPr>
              <a:t>Using a blend of Lemon Balm with Linden is a great pair to lift any sadness from a burdened heart.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907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8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89" name="Group 6188">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6190"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91"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146" name="Picture 2" descr="Bereaved Israelis Emerge From Mourning Into an Uncertain World - WSJ">
            <a:extLst>
              <a:ext uri="{FF2B5EF4-FFF2-40B4-BE49-F238E27FC236}">
                <a16:creationId xmlns:a16="http://schemas.microsoft.com/office/drawing/2014/main" id="{6649EAE4-1681-6468-93C2-640BDCC9B70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58"/>
          <a:stretch/>
        </p:blipFill>
        <p:spPr bwMode="auto">
          <a:xfrm>
            <a:off x="6803647" y="1065276"/>
            <a:ext cx="4730214" cy="4727448"/>
          </a:xfrm>
          <a:prstGeom prst="rect">
            <a:avLst/>
          </a:prstGeom>
          <a:noFill/>
          <a:extLst>
            <a:ext uri="{909E8E84-426E-40DD-AFC4-6F175D3DCCD1}">
              <a14:hiddenFill xmlns:a14="http://schemas.microsoft.com/office/drawing/2010/main">
                <a:solidFill>
                  <a:srgbClr val="FFFFFF"/>
                </a:solidFill>
              </a14:hiddenFill>
            </a:ext>
          </a:extLst>
        </p:spPr>
      </p:pic>
      <p:grpSp>
        <p:nvGrpSpPr>
          <p:cNvPr id="6192" name="Group 6191">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6193" name="Freeform: Shape 6192">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4" name="Freeform: Shape 6193">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8" name="Freeform: Shape 6177">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5" name="Freeform: Shape 6194">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6" name="Freeform: Shape 6195">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7" name="Freeform: Shape 6196">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8" name="Freeform: Shape 6197">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03F24DE-F9B6-D193-9A68-523D658C771D}"/>
              </a:ext>
            </a:extLst>
          </p:cNvPr>
          <p:cNvSpPr>
            <a:spLocks noGrp="1"/>
          </p:cNvSpPr>
          <p:nvPr>
            <p:ph type="title"/>
          </p:nvPr>
        </p:nvSpPr>
        <p:spPr>
          <a:xfrm>
            <a:off x="789708" y="1014574"/>
            <a:ext cx="5633531" cy="2226769"/>
          </a:xfrm>
        </p:spPr>
        <p:txBody>
          <a:bodyPr vert="horz" lIns="91440" tIns="45720" rIns="91440" bIns="45720" rtlCol="0" anchor="ctr">
            <a:normAutofit/>
          </a:bodyPr>
          <a:lstStyle/>
          <a:p>
            <a:pPr algn="ct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Grief is Praise</a:t>
            </a:r>
          </a:p>
        </p:txBody>
      </p:sp>
      <p:sp>
        <p:nvSpPr>
          <p:cNvPr id="3" name="Content Placeholder 2">
            <a:extLst>
              <a:ext uri="{FF2B5EF4-FFF2-40B4-BE49-F238E27FC236}">
                <a16:creationId xmlns:a16="http://schemas.microsoft.com/office/drawing/2014/main" id="{6D5F7523-9E5D-6326-3BB9-8AF1038222EF}"/>
              </a:ext>
            </a:extLst>
          </p:cNvPr>
          <p:cNvSpPr>
            <a:spLocks noGrp="1"/>
          </p:cNvSpPr>
          <p:nvPr>
            <p:ph sz="half" idx="1"/>
          </p:nvPr>
        </p:nvSpPr>
        <p:spPr>
          <a:xfrm>
            <a:off x="789708" y="3640633"/>
            <a:ext cx="5631417" cy="2487212"/>
          </a:xfrm>
        </p:spPr>
        <p:txBody>
          <a:bodyPr vert="horz" lIns="91440" tIns="45720" rIns="91440" bIns="45720" rtlCol="0" anchor="t">
            <a:noAutofit/>
          </a:bodyPr>
          <a:lstStyle/>
          <a:p>
            <a:pPr marL="0" indent="0" algn="ctr">
              <a:buNone/>
            </a:pPr>
            <a:r>
              <a:rPr lang="en-US" sz="4400" b="0" i="0" dirty="0">
                <a:effectLst/>
                <a:latin typeface="Calibri" panose="020F0502020204030204" pitchFamily="34" charset="0"/>
                <a:ea typeface="Calibri" panose="020F0502020204030204" pitchFamily="34" charset="0"/>
                <a:cs typeface="Calibri" panose="020F0502020204030204" pitchFamily="34" charset="0"/>
              </a:rPr>
              <a:t>Grief is praise because it is the natural way love honors what it misses.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699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CF09D2-953B-3F52-790A-8585470DC57D}"/>
              </a:ext>
            </a:extLst>
          </p:cNvPr>
          <p:cNvSpPr>
            <a:spLocks noGrp="1"/>
          </p:cNvSpPr>
          <p:nvPr>
            <p:ph type="title"/>
          </p:nvPr>
        </p:nvSpPr>
        <p:spPr>
          <a:xfrm>
            <a:off x="761803" y="350196"/>
            <a:ext cx="4646904" cy="1624520"/>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Borage</a:t>
            </a:r>
          </a:p>
        </p:txBody>
      </p:sp>
      <p:sp>
        <p:nvSpPr>
          <p:cNvPr id="3" name="Content Placeholder 2">
            <a:extLst>
              <a:ext uri="{FF2B5EF4-FFF2-40B4-BE49-F238E27FC236}">
                <a16:creationId xmlns:a16="http://schemas.microsoft.com/office/drawing/2014/main" id="{DC099DA1-99B3-8078-06B1-65C23BC076E2}"/>
              </a:ext>
            </a:extLst>
          </p:cNvPr>
          <p:cNvSpPr>
            <a:spLocks noGrp="1"/>
          </p:cNvSpPr>
          <p:nvPr>
            <p:ph sz="half" idx="1"/>
          </p:nvPr>
        </p:nvSpPr>
        <p:spPr>
          <a:xfrm>
            <a:off x="761802" y="2286000"/>
            <a:ext cx="4646905" cy="4572000"/>
          </a:xfrm>
        </p:spPr>
        <p:txBody>
          <a:bodyPr vert="horz" lIns="91440" tIns="45720" rIns="91440" bIns="45720" rtlCol="0" anchor="ctr">
            <a:noAutofit/>
          </a:bodyPr>
          <a:lstStyle/>
          <a:p>
            <a:r>
              <a:rPr lang="en-US" sz="2200" b="0" i="0" dirty="0">
                <a:effectLst/>
                <a:latin typeface="Calibri" panose="020F0502020204030204" pitchFamily="34" charset="0"/>
                <a:ea typeface="Calibri" panose="020F0502020204030204" pitchFamily="34" charset="0"/>
                <a:cs typeface="Calibri" panose="020F0502020204030204" pitchFamily="34" charset="0"/>
              </a:rPr>
              <a:t>Borage gladdens the heart and lifts the spirit. Stories tell that Roman soldiers consumed wine of Borage before stepping into battle. </a:t>
            </a:r>
          </a:p>
          <a:p>
            <a:r>
              <a:rPr lang="en-US" sz="2200" b="0" i="0" dirty="0">
                <a:effectLst/>
                <a:latin typeface="Calibri" panose="020F0502020204030204" pitchFamily="34" charset="0"/>
                <a:ea typeface="Calibri" panose="020F0502020204030204" pitchFamily="34" charset="0"/>
                <a:cs typeface="Calibri" panose="020F0502020204030204" pitchFamily="34" charset="0"/>
              </a:rPr>
              <a:t>Drinking this flower tea may fortify our heart with courage and bravery to step through a time of upheaval.</a:t>
            </a:r>
          </a:p>
          <a:p>
            <a:r>
              <a:rPr lang="en-US" sz="2200" b="0" i="0" dirty="0">
                <a:effectLst/>
                <a:latin typeface="Calibri" panose="020F0502020204030204" pitchFamily="34" charset="0"/>
                <a:ea typeface="Calibri" panose="020F0502020204030204" pitchFamily="34" charset="0"/>
                <a:cs typeface="Calibri" panose="020F0502020204030204" pitchFamily="34" charset="0"/>
              </a:rPr>
              <a:t>Borage is so easy to grow, so it’s a wonderful plant to have growing in your garden to brighten your day whilst watching the bees play amongst its blossoms.</a:t>
            </a:r>
            <a:endParaRPr lang="en-US" sz="2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476FE743-2B5D-13E8-ACB9-D2338E7B6291}"/>
              </a:ext>
            </a:extLst>
          </p:cNvPr>
          <p:cNvPicPr>
            <a:picLocks noGrp="1" noChangeAspect="1"/>
          </p:cNvPicPr>
          <p:nvPr>
            <p:ph sz="half" idx="2"/>
          </p:nvPr>
        </p:nvPicPr>
        <p:blipFill rotWithShape="1">
          <a:blip r:embed="rId2"/>
          <a:srcRect l="5803" r="5208"/>
          <a:stretch/>
        </p:blipFill>
        <p:spPr>
          <a:xfrm>
            <a:off x="6096000" y="1"/>
            <a:ext cx="6102825" cy="6858000"/>
          </a:xfrm>
          <a:prstGeom prst="rect">
            <a:avLst/>
          </a:prstGeom>
        </p:spPr>
      </p:pic>
    </p:spTree>
    <p:extLst>
      <p:ext uri="{BB962C8B-B14F-4D97-AF65-F5344CB8AC3E}">
        <p14:creationId xmlns:p14="http://schemas.microsoft.com/office/powerpoint/2010/main" val="3118948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F71B309-1122-AD80-64AE-73E657EEB569}"/>
              </a:ext>
            </a:extLst>
          </p:cNvPr>
          <p:cNvPicPr>
            <a:picLocks noGrp="1" noChangeAspect="1"/>
          </p:cNvPicPr>
          <p:nvPr>
            <p:ph sz="half" idx="2"/>
          </p:nvPr>
        </p:nvPicPr>
        <p:blipFill rotWithShape="1">
          <a:blip r:embed="rId2"/>
          <a:srcRect l="13025" r="8086"/>
          <a:stretch/>
        </p:blipFill>
        <p:spPr>
          <a:xfrm>
            <a:off x="-1" y="-2"/>
            <a:ext cx="5410198"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85CF4-475B-761A-0B25-BB25EF2D045D}"/>
              </a:ext>
            </a:extLst>
          </p:cNvPr>
          <p:cNvSpPr>
            <a:spLocks noGrp="1"/>
          </p:cNvSpPr>
          <p:nvPr>
            <p:ph type="title"/>
          </p:nvPr>
        </p:nvSpPr>
        <p:spPr>
          <a:xfrm>
            <a:off x="6115317" y="405685"/>
            <a:ext cx="5464968" cy="1166441"/>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Holy Basil</a:t>
            </a:r>
          </a:p>
        </p:txBody>
      </p:sp>
      <p:sp>
        <p:nvSpPr>
          <p:cNvPr id="3" name="Content Placeholder 2">
            <a:extLst>
              <a:ext uri="{FF2B5EF4-FFF2-40B4-BE49-F238E27FC236}">
                <a16:creationId xmlns:a16="http://schemas.microsoft.com/office/drawing/2014/main" id="{640E8C59-7AE1-EC47-EF01-59A3033908AD}"/>
              </a:ext>
            </a:extLst>
          </p:cNvPr>
          <p:cNvSpPr>
            <a:spLocks noGrp="1"/>
          </p:cNvSpPr>
          <p:nvPr>
            <p:ph sz="half" idx="1"/>
          </p:nvPr>
        </p:nvSpPr>
        <p:spPr>
          <a:xfrm>
            <a:off x="6115317" y="2285999"/>
            <a:ext cx="5247340" cy="4572001"/>
          </a:xfrm>
        </p:spPr>
        <p:txBody>
          <a:bodyPr vert="horz" lIns="91440" tIns="45720" rIns="91440" bIns="45720" rtlCol="0" anchor="ctr">
            <a:noAutofit/>
          </a:bodyPr>
          <a:lstStyle/>
          <a:p>
            <a:r>
              <a:rPr lang="en-US" sz="2000" b="0" i="0" dirty="0">
                <a:effectLst/>
                <a:latin typeface="Calibri" panose="020F0502020204030204" pitchFamily="34" charset="0"/>
                <a:ea typeface="Calibri" panose="020F0502020204030204" pitchFamily="34" charset="0"/>
                <a:cs typeface="Calibri" panose="020F0502020204030204" pitchFamily="34" charset="0"/>
              </a:rPr>
              <a:t>Holy basil is connected with the throat and heart chakras, reinstating support in the voice so that we can express what needs to be released away from the heart in order to move on.</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This can be useful in times of feeling choked up or having a hard time expressing what’s been experienced through a traumatizing experience. </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Holy Basil may ensure that both these areas of the body are working together in unison so that it’s easier to release these plaguing thoughts that weigh the spirit down.</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It helps to calm and restore the nervous system.</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486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C3C13C-1F4E-DBBF-1A00-E4AC3AAD9312}"/>
              </a:ext>
            </a:extLst>
          </p:cNvPr>
          <p:cNvSpPr>
            <a:spLocks noGrp="1"/>
          </p:cNvSpPr>
          <p:nvPr>
            <p:ph type="title"/>
          </p:nvPr>
        </p:nvSpPr>
        <p:spPr>
          <a:xfrm>
            <a:off x="1155557" y="649674"/>
            <a:ext cx="4284420" cy="1687143"/>
          </a:xfrm>
        </p:spPr>
        <p:txBody>
          <a:bodyPr vert="horz" lIns="91440" tIns="45720" rIns="91440" bIns="45720" rtlCol="0" anchor="t">
            <a:normAutofit/>
          </a:bodyPr>
          <a:lstStyle/>
          <a:p>
            <a:r>
              <a:rPr lang="en-US">
                <a:solidFill>
                  <a:schemeClr val="bg1"/>
                </a:solidFill>
              </a:rPr>
              <a:t>Kava Kava</a:t>
            </a:r>
          </a:p>
        </p:txBody>
      </p:sp>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64275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9EF5F8-AC60-7C57-0872-7FEB12FBB017}"/>
              </a:ext>
            </a:extLst>
          </p:cNvPr>
          <p:cNvSpPr>
            <a:spLocks noGrp="1"/>
          </p:cNvSpPr>
          <p:nvPr>
            <p:ph sz="half" idx="1"/>
          </p:nvPr>
        </p:nvSpPr>
        <p:spPr>
          <a:xfrm>
            <a:off x="6752022" y="734190"/>
            <a:ext cx="4293299" cy="1897584"/>
          </a:xfrm>
        </p:spPr>
        <p:txBody>
          <a:bodyPr vert="horz" lIns="91440" tIns="45720" rIns="91440" bIns="45720" rtlCol="0">
            <a:normAutofit/>
          </a:bodyPr>
          <a:lstStyle/>
          <a:p>
            <a:r>
              <a:rPr lang="en-US" dirty="0">
                <a:latin typeface="Calibri" panose="020F0502020204030204" pitchFamily="34" charset="0"/>
                <a:ea typeface="Calibri" panose="020F0502020204030204" pitchFamily="34" charset="0"/>
                <a:cs typeface="Calibri" panose="020F0502020204030204" pitchFamily="34" charset="0"/>
              </a:rPr>
              <a:t>Helps sedate a person.</a:t>
            </a:r>
          </a:p>
          <a:p>
            <a:r>
              <a:rPr lang="en-US" dirty="0">
                <a:latin typeface="Calibri" panose="020F0502020204030204" pitchFamily="34" charset="0"/>
                <a:ea typeface="Calibri" panose="020F0502020204030204" pitchFamily="34" charset="0"/>
                <a:cs typeface="Calibri" panose="020F0502020204030204" pitchFamily="34" charset="0"/>
              </a:rPr>
              <a:t>Relieves muscle tension.</a:t>
            </a:r>
          </a:p>
          <a:p>
            <a:r>
              <a:rPr lang="en-US" dirty="0">
                <a:latin typeface="Calibri" panose="020F0502020204030204" pitchFamily="34" charset="0"/>
                <a:ea typeface="Calibri" panose="020F0502020204030204" pitchFamily="34" charset="0"/>
                <a:cs typeface="Calibri" panose="020F0502020204030204" pitchFamily="34" charset="0"/>
              </a:rPr>
              <a:t>Helps people escape.</a:t>
            </a:r>
          </a:p>
        </p:txBody>
      </p:sp>
      <p:pic>
        <p:nvPicPr>
          <p:cNvPr id="5" name="Content Placeholder 4">
            <a:extLst>
              <a:ext uri="{FF2B5EF4-FFF2-40B4-BE49-F238E27FC236}">
                <a16:creationId xmlns:a16="http://schemas.microsoft.com/office/drawing/2014/main" id="{47A5182A-F3BD-90DD-A691-C35F6778B104}"/>
              </a:ext>
            </a:extLst>
          </p:cNvPr>
          <p:cNvPicPr>
            <a:picLocks noGrp="1" noChangeAspect="1"/>
          </p:cNvPicPr>
          <p:nvPr>
            <p:ph sz="half" idx="2"/>
          </p:nvPr>
        </p:nvPicPr>
        <p:blipFill rotWithShape="1">
          <a:blip r:embed="rId2"/>
          <a:srcRect t="3"/>
          <a:stretch/>
        </p:blipFill>
        <p:spPr>
          <a:xfrm>
            <a:off x="1155556" y="2631774"/>
            <a:ext cx="9889765" cy="3579308"/>
          </a:xfrm>
          <a:prstGeom prst="rect">
            <a:avLst/>
          </a:prstGeom>
        </p:spPr>
      </p:pic>
    </p:spTree>
    <p:extLst>
      <p:ext uri="{BB962C8B-B14F-4D97-AF65-F5344CB8AC3E}">
        <p14:creationId xmlns:p14="http://schemas.microsoft.com/office/powerpoint/2010/main" val="360674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39F2ED-3950-1E72-3B15-B973EF404F10}"/>
              </a:ext>
            </a:extLst>
          </p:cNvPr>
          <p:cNvSpPr>
            <a:spLocks noGrp="1"/>
          </p:cNvSpPr>
          <p:nvPr>
            <p:ph type="title"/>
          </p:nvPr>
        </p:nvSpPr>
        <p:spPr>
          <a:xfrm>
            <a:off x="761803" y="350196"/>
            <a:ext cx="4646904" cy="1624520"/>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Lavender</a:t>
            </a:r>
          </a:p>
        </p:txBody>
      </p:sp>
      <p:sp>
        <p:nvSpPr>
          <p:cNvPr id="3" name="Content Placeholder 2">
            <a:extLst>
              <a:ext uri="{FF2B5EF4-FFF2-40B4-BE49-F238E27FC236}">
                <a16:creationId xmlns:a16="http://schemas.microsoft.com/office/drawing/2014/main" id="{27C9B1C5-5C3E-9890-6501-67E7EE696E75}"/>
              </a:ext>
            </a:extLst>
          </p:cNvPr>
          <p:cNvSpPr>
            <a:spLocks noGrp="1"/>
          </p:cNvSpPr>
          <p:nvPr>
            <p:ph sz="half" idx="1"/>
          </p:nvPr>
        </p:nvSpPr>
        <p:spPr>
          <a:xfrm>
            <a:off x="761802" y="2324912"/>
            <a:ext cx="4646905" cy="4533088"/>
          </a:xfrm>
        </p:spPr>
        <p:txBody>
          <a:bodyPr vert="horz" lIns="91440" tIns="45720" rIns="91440" bIns="45720" rtlCol="0" anchor="ctr">
            <a:normAutofit/>
          </a:bodyPr>
          <a:lstStyle/>
          <a:p>
            <a:r>
              <a:rPr lang="en-US" sz="2300" dirty="0">
                <a:latin typeface="Calibri" panose="020F0502020204030204" pitchFamily="34" charset="0"/>
                <a:ea typeface="Calibri" panose="020F0502020204030204" pitchFamily="34" charset="0"/>
                <a:cs typeface="Calibri" panose="020F0502020204030204" pitchFamily="34" charset="0"/>
              </a:rPr>
              <a:t>W</a:t>
            </a:r>
            <a:r>
              <a:rPr lang="en-US" sz="2300" b="0" i="0" dirty="0">
                <a:effectLst/>
                <a:latin typeface="Calibri" panose="020F0502020204030204" pitchFamily="34" charset="0"/>
                <a:ea typeface="Calibri" panose="020F0502020204030204" pitchFamily="34" charset="0"/>
                <a:cs typeface="Calibri" panose="020F0502020204030204" pitchFamily="34" charset="0"/>
              </a:rPr>
              <a:t>orks to calm strong emotions by bringing our presence back into the moment. </a:t>
            </a:r>
          </a:p>
          <a:p>
            <a:r>
              <a:rPr lang="en-US" sz="2300" b="0" i="0" dirty="0">
                <a:effectLst/>
                <a:latin typeface="Calibri" panose="020F0502020204030204" pitchFamily="34" charset="0"/>
                <a:ea typeface="Calibri" panose="020F0502020204030204" pitchFamily="34" charset="0"/>
                <a:cs typeface="Calibri" panose="020F0502020204030204" pitchFamily="34" charset="0"/>
              </a:rPr>
              <a:t>Lavender can also help in releasing pent-up emotions while allowing energy to move and flow through the body, volatilizing it up and out. </a:t>
            </a:r>
          </a:p>
          <a:p>
            <a:r>
              <a:rPr lang="en-US" sz="2300" b="0" i="0" dirty="0">
                <a:effectLst/>
                <a:latin typeface="Calibri" panose="020F0502020204030204" pitchFamily="34" charset="0"/>
                <a:ea typeface="Calibri" panose="020F0502020204030204" pitchFamily="34" charset="0"/>
                <a:cs typeface="Calibri" panose="020F0502020204030204" pitchFamily="34" charset="0"/>
              </a:rPr>
              <a:t>These effects can be felt even just through smelling the essential oil, which can immediately ground and calm the nervous system when we feel frantic.  </a:t>
            </a:r>
            <a:endParaRPr lang="en-US" sz="2300" dirty="0">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7C68B7EE-5861-2726-D172-A3770230FB9F}"/>
              </a:ext>
            </a:extLst>
          </p:cNvPr>
          <p:cNvPicPr>
            <a:picLocks noGrp="1" noChangeAspect="1"/>
          </p:cNvPicPr>
          <p:nvPr>
            <p:ph sz="half" idx="2"/>
          </p:nvPr>
        </p:nvPicPr>
        <p:blipFill rotWithShape="1">
          <a:blip r:embed="rId2"/>
          <a:srcRect l="11012"/>
          <a:stretch/>
        </p:blipFill>
        <p:spPr>
          <a:xfrm>
            <a:off x="6096000" y="1"/>
            <a:ext cx="6102825" cy="6858000"/>
          </a:xfrm>
          <a:prstGeom prst="rect">
            <a:avLst/>
          </a:prstGeom>
        </p:spPr>
      </p:pic>
    </p:spTree>
    <p:extLst>
      <p:ext uri="{BB962C8B-B14F-4D97-AF65-F5344CB8AC3E}">
        <p14:creationId xmlns:p14="http://schemas.microsoft.com/office/powerpoint/2010/main" val="727389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C47473E-30DC-FA26-BCBA-0BE007478201}"/>
              </a:ext>
            </a:extLst>
          </p:cNvPr>
          <p:cNvPicPr>
            <a:picLocks noGrp="1" noChangeAspect="1"/>
          </p:cNvPicPr>
          <p:nvPr>
            <p:ph sz="half" idx="2"/>
          </p:nvPr>
        </p:nvPicPr>
        <p:blipFill rotWithShape="1">
          <a:blip r:embed="rId2"/>
          <a:srcRect l="22922" r="7083" b="2"/>
          <a:stretch/>
        </p:blipFill>
        <p:spPr>
          <a:xfrm>
            <a:off x="6781799" y="1714500"/>
            <a:ext cx="5410201" cy="5143500"/>
          </a:xfrm>
          <a:prstGeom prst="rect">
            <a:avLst/>
          </a:prstGeom>
        </p:spPr>
      </p:pic>
      <p:sp useBgFill="1">
        <p:nvSpPr>
          <p:cNvPr id="12" name="Rectangle 11">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02D99C-1B17-9827-D9A1-8EBB77142C6B}"/>
              </a:ext>
            </a:extLst>
          </p:cNvPr>
          <p:cNvSpPr>
            <a:spLocks noGrp="1"/>
          </p:cNvSpPr>
          <p:nvPr>
            <p:ph type="title"/>
          </p:nvPr>
        </p:nvSpPr>
        <p:spPr>
          <a:xfrm>
            <a:off x="761801" y="250409"/>
            <a:ext cx="10222952" cy="1228299"/>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Linden</a:t>
            </a:r>
          </a:p>
        </p:txBody>
      </p:sp>
      <p:sp>
        <p:nvSpPr>
          <p:cNvPr id="3" name="Content Placeholder 2">
            <a:extLst>
              <a:ext uri="{FF2B5EF4-FFF2-40B4-BE49-F238E27FC236}">
                <a16:creationId xmlns:a16="http://schemas.microsoft.com/office/drawing/2014/main" id="{2ADA7AC7-F59F-DCBA-5428-A0FCCF7E916D}"/>
              </a:ext>
            </a:extLst>
          </p:cNvPr>
          <p:cNvSpPr>
            <a:spLocks noGrp="1"/>
          </p:cNvSpPr>
          <p:nvPr>
            <p:ph sz="half" idx="1"/>
          </p:nvPr>
        </p:nvSpPr>
        <p:spPr>
          <a:xfrm>
            <a:off x="761801" y="1729117"/>
            <a:ext cx="5334199" cy="5008567"/>
          </a:xfrm>
        </p:spPr>
        <p:txBody>
          <a:bodyPr vert="horz" lIns="91440" tIns="45720" rIns="91440" bIns="45720" rtlCol="0" anchor="ct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It softens</a:t>
            </a:r>
            <a:r>
              <a:rPr lang="en-US" sz="2400" b="0" i="0" dirty="0">
                <a:effectLst/>
                <a:latin typeface="Calibri" panose="020F0502020204030204" pitchFamily="34" charset="0"/>
                <a:ea typeface="Calibri" panose="020F0502020204030204" pitchFamily="34" charset="0"/>
                <a:cs typeface="Calibri" panose="020F0502020204030204" pitchFamily="34" charset="0"/>
              </a:rPr>
              <a:t> tension and lifts off worry. </a:t>
            </a:r>
          </a:p>
          <a:p>
            <a:r>
              <a:rPr lang="en-US" sz="2400" b="0" i="0" dirty="0">
                <a:effectLst/>
                <a:latin typeface="Calibri" panose="020F0502020204030204" pitchFamily="34" charset="0"/>
                <a:ea typeface="Calibri" panose="020F0502020204030204" pitchFamily="34" charset="0"/>
                <a:cs typeface="Calibri" panose="020F0502020204030204" pitchFamily="34" charset="0"/>
              </a:rPr>
              <a:t>Linden flowers support restlessness, improves sleep and lowers anxious states. </a:t>
            </a:r>
          </a:p>
          <a:p>
            <a:r>
              <a:rPr lang="en-US" sz="2400" b="0" i="0" dirty="0">
                <a:effectLst/>
                <a:latin typeface="Calibri" panose="020F0502020204030204" pitchFamily="34" charset="0"/>
                <a:ea typeface="Calibri" panose="020F0502020204030204" pitchFamily="34" charset="0"/>
                <a:cs typeface="Calibri" panose="020F0502020204030204" pitchFamily="34" charset="0"/>
              </a:rPr>
              <a:t>It’s specific for anxiety around the heart as it physically supports the vasculature of the circulatory system, gently widening blood vessels and lowering blood pressure. </a:t>
            </a:r>
          </a:p>
          <a:p>
            <a:r>
              <a:rPr lang="en-US" sz="2400" b="0" i="0" dirty="0">
                <a:effectLst/>
                <a:latin typeface="Calibri" panose="020F0502020204030204" pitchFamily="34" charset="0"/>
                <a:ea typeface="Calibri" panose="020F0502020204030204" pitchFamily="34" charset="0"/>
                <a:cs typeface="Calibri" panose="020F0502020204030204" pitchFamily="34" charset="0"/>
              </a:rPr>
              <a:t>Linden will reinstate a sense of calm and will gladden the heart with its sweet, aromatic blossoms.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1362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506BF15-AFA5-CA4C-2A13-81CDB0B222BD}"/>
              </a:ext>
            </a:extLst>
          </p:cNvPr>
          <p:cNvPicPr>
            <a:picLocks noGrp="1" noChangeAspect="1"/>
          </p:cNvPicPr>
          <p:nvPr>
            <p:ph sz="half" idx="2"/>
          </p:nvPr>
        </p:nvPicPr>
        <p:blipFill rotWithShape="1">
          <a:blip r:embed="rId2"/>
          <a:srcRect l="9059" r="23322"/>
          <a:stretch/>
        </p:blipFill>
        <p:spPr>
          <a:xfrm>
            <a:off x="6781799" y="1714500"/>
            <a:ext cx="5410201" cy="5143500"/>
          </a:xfrm>
          <a:prstGeom prst="rect">
            <a:avLst/>
          </a:prstGeom>
        </p:spPr>
      </p:pic>
      <p:sp useBgFill="1">
        <p:nvSpPr>
          <p:cNvPr id="12" name="Rectangle 11">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414B1D-785B-DF18-26AD-14AA7D382A80}"/>
              </a:ext>
            </a:extLst>
          </p:cNvPr>
          <p:cNvSpPr>
            <a:spLocks noGrp="1"/>
          </p:cNvSpPr>
          <p:nvPr>
            <p:ph type="title"/>
          </p:nvPr>
        </p:nvSpPr>
        <p:spPr>
          <a:xfrm>
            <a:off x="761801" y="250409"/>
            <a:ext cx="10222952" cy="1228299"/>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Motherwort</a:t>
            </a:r>
          </a:p>
        </p:txBody>
      </p:sp>
      <p:sp>
        <p:nvSpPr>
          <p:cNvPr id="3" name="Content Placeholder 2">
            <a:extLst>
              <a:ext uri="{FF2B5EF4-FFF2-40B4-BE49-F238E27FC236}">
                <a16:creationId xmlns:a16="http://schemas.microsoft.com/office/drawing/2014/main" id="{4C0F4A6D-1642-EABF-681F-1DB35312A4EB}"/>
              </a:ext>
            </a:extLst>
          </p:cNvPr>
          <p:cNvSpPr>
            <a:spLocks noGrp="1"/>
          </p:cNvSpPr>
          <p:nvPr>
            <p:ph sz="half" idx="1"/>
          </p:nvPr>
        </p:nvSpPr>
        <p:spPr>
          <a:xfrm>
            <a:off x="761801" y="1714500"/>
            <a:ext cx="5334199" cy="5143500"/>
          </a:xfrm>
        </p:spPr>
        <p:txBody>
          <a:bodyPr vert="horz" lIns="91440" tIns="45720" rIns="91440" bIns="45720" rtlCol="0" anchor="ctr">
            <a:normAutofit/>
          </a:bodyPr>
          <a:lstStyle/>
          <a:p>
            <a:r>
              <a:rPr lang="en-US" sz="2400" b="0" i="0" dirty="0">
                <a:effectLst/>
                <a:latin typeface="Calibri" panose="020F0502020204030204" pitchFamily="34" charset="0"/>
                <a:ea typeface="Calibri" panose="020F0502020204030204" pitchFamily="34" charset="0"/>
                <a:cs typeface="Calibri" panose="020F0502020204030204" pitchFamily="34" charset="0"/>
              </a:rPr>
              <a:t>Motherwort works on all the vasculature within the circulatory system, relieving tension within hypertensive states while acting as a tonic to the heart. </a:t>
            </a:r>
          </a:p>
          <a:p>
            <a:r>
              <a:rPr lang="en-US" sz="2400" b="0" i="0" dirty="0">
                <a:effectLst/>
                <a:latin typeface="Calibri" panose="020F0502020204030204" pitchFamily="34" charset="0"/>
                <a:ea typeface="Calibri" panose="020F0502020204030204" pitchFamily="34" charset="0"/>
                <a:cs typeface="Calibri" panose="020F0502020204030204" pitchFamily="34" charset="0"/>
              </a:rPr>
              <a:t>Motherwort is a good remedy to turn to during times of weakness within the heart space. </a:t>
            </a:r>
          </a:p>
          <a:p>
            <a:r>
              <a:rPr lang="en-US" sz="2400" b="0" i="0" dirty="0">
                <a:effectLst/>
                <a:latin typeface="Calibri" panose="020F0502020204030204" pitchFamily="34" charset="0"/>
                <a:ea typeface="Calibri" panose="020F0502020204030204" pitchFamily="34" charset="0"/>
                <a:cs typeface="Calibri" panose="020F0502020204030204" pitchFamily="34" charset="0"/>
              </a:rPr>
              <a:t>It can calm unease and anxiousness that can be associated with turbulent emotions – especially if it’s presenting in our physical body as palpitations and tension in the chest.</a:t>
            </a:r>
          </a:p>
          <a:p>
            <a:r>
              <a:rPr lang="en-US" sz="2400" dirty="0">
                <a:latin typeface="Calibri" panose="020F0502020204030204" pitchFamily="34" charset="0"/>
                <a:ea typeface="Calibri" panose="020F0502020204030204" pitchFamily="34" charset="0"/>
                <a:cs typeface="Calibri" panose="020F0502020204030204" pitchFamily="34" charset="0"/>
              </a:rPr>
              <a:t>Helps with Moodiness and grumpiness.</a:t>
            </a:r>
          </a:p>
        </p:txBody>
      </p:sp>
    </p:spTree>
    <p:extLst>
      <p:ext uri="{BB962C8B-B14F-4D97-AF65-F5344CB8AC3E}">
        <p14:creationId xmlns:p14="http://schemas.microsoft.com/office/powerpoint/2010/main" val="4186320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8362510-6D19-5688-D6A4-C30390243D55}"/>
              </a:ext>
            </a:extLst>
          </p:cNvPr>
          <p:cNvPicPr>
            <a:picLocks noGrp="1" noChangeAspect="1"/>
          </p:cNvPicPr>
          <p:nvPr>
            <p:ph sz="half" idx="2"/>
          </p:nvPr>
        </p:nvPicPr>
        <p:blipFill rotWithShape="1">
          <a:blip r:embed="rId2"/>
          <a:srcRect l="11606" r="5660" b="1"/>
          <a:stretch/>
        </p:blipFill>
        <p:spPr>
          <a:xfrm>
            <a:off x="6781799" y="1714500"/>
            <a:ext cx="5410201" cy="5143500"/>
          </a:xfrm>
          <a:prstGeom prst="rect">
            <a:avLst/>
          </a:prstGeom>
        </p:spPr>
      </p:pic>
      <p:sp useBgFill="1">
        <p:nvSpPr>
          <p:cNvPr id="12" name="Rectangle 11">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739091-6EFF-7D8B-4525-143E39AB360A}"/>
              </a:ext>
            </a:extLst>
          </p:cNvPr>
          <p:cNvSpPr>
            <a:spLocks noGrp="1"/>
          </p:cNvSpPr>
          <p:nvPr>
            <p:ph type="title"/>
          </p:nvPr>
        </p:nvSpPr>
        <p:spPr>
          <a:xfrm>
            <a:off x="761801" y="250409"/>
            <a:ext cx="10222952" cy="1228299"/>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Pink Lotus</a:t>
            </a:r>
          </a:p>
        </p:txBody>
      </p:sp>
      <p:sp>
        <p:nvSpPr>
          <p:cNvPr id="3" name="Content Placeholder 2">
            <a:extLst>
              <a:ext uri="{FF2B5EF4-FFF2-40B4-BE49-F238E27FC236}">
                <a16:creationId xmlns:a16="http://schemas.microsoft.com/office/drawing/2014/main" id="{D690F83B-2767-5C20-8787-8D907D5B8CB2}"/>
              </a:ext>
            </a:extLst>
          </p:cNvPr>
          <p:cNvSpPr>
            <a:spLocks noGrp="1"/>
          </p:cNvSpPr>
          <p:nvPr>
            <p:ph sz="half" idx="1"/>
          </p:nvPr>
        </p:nvSpPr>
        <p:spPr>
          <a:xfrm>
            <a:off x="761801" y="2183642"/>
            <a:ext cx="5334199" cy="4115018"/>
          </a:xfrm>
        </p:spPr>
        <p:txBody>
          <a:bodyPr vert="horz" lIns="91440" tIns="45720" rIns="91440" bIns="45720" rtlCol="0" anchor="ctr">
            <a:normAutofit/>
          </a:bodyPr>
          <a:lstStyle/>
          <a:p>
            <a:r>
              <a:rPr lang="en-US" sz="2400" b="0" i="0" dirty="0">
                <a:effectLst/>
                <a:latin typeface="Calibri" panose="020F0502020204030204" pitchFamily="34" charset="0"/>
                <a:ea typeface="Calibri" panose="020F0502020204030204" pitchFamily="34" charset="0"/>
                <a:cs typeface="Calibri" panose="020F0502020204030204" pitchFamily="34" charset="0"/>
              </a:rPr>
              <a:t>Pink Lotus is an ally when facing the reality of </a:t>
            </a:r>
            <a:r>
              <a:rPr lang="en-US" sz="2400" dirty="0">
                <a:latin typeface="Calibri" panose="020F0502020204030204" pitchFamily="34" charset="0"/>
                <a:ea typeface="Calibri" panose="020F0502020204030204" pitchFamily="34" charset="0"/>
                <a:cs typeface="Calibri" panose="020F0502020204030204" pitchFamily="34" charset="0"/>
              </a:rPr>
              <a:t>illness or death</a:t>
            </a:r>
            <a:r>
              <a:rPr lang="en-US" sz="2400" b="0" i="0" dirty="0">
                <a:effectLst/>
                <a:latin typeface="Calibri" panose="020F0502020204030204" pitchFamily="34" charset="0"/>
                <a:ea typeface="Calibri" panose="020F0502020204030204" pitchFamily="34" charset="0"/>
                <a:cs typeface="Calibri" panose="020F0502020204030204" pitchFamily="34" charset="0"/>
              </a:rPr>
              <a:t>. </a:t>
            </a:r>
          </a:p>
          <a:p>
            <a:r>
              <a:rPr lang="en-US" sz="2400" b="0" i="0" dirty="0">
                <a:effectLst/>
                <a:latin typeface="Calibri" panose="020F0502020204030204" pitchFamily="34" charset="0"/>
                <a:ea typeface="Calibri" panose="020F0502020204030204" pitchFamily="34" charset="0"/>
                <a:cs typeface="Calibri" panose="020F0502020204030204" pitchFamily="34" charset="0"/>
              </a:rPr>
              <a:t>Using the flowers in teas or cooking the lotus root in soups and broths for healing.</a:t>
            </a:r>
          </a:p>
          <a:p>
            <a:r>
              <a:rPr lang="en-US" sz="2400" dirty="0">
                <a:latin typeface="Calibri" panose="020F0502020204030204" pitchFamily="34" charset="0"/>
                <a:ea typeface="Calibri" panose="020F0502020204030204" pitchFamily="34" charset="0"/>
                <a:cs typeface="Calibri" panose="020F0502020204030204" pitchFamily="34" charset="0"/>
              </a:rPr>
              <a:t>Helpful during ch</a:t>
            </a:r>
            <a:r>
              <a:rPr lang="en-US" sz="2400" b="0" i="0" dirty="0">
                <a:effectLst/>
                <a:latin typeface="Calibri" panose="020F0502020204030204" pitchFamily="34" charset="0"/>
                <a:ea typeface="Calibri" panose="020F0502020204030204" pitchFamily="34" charset="0"/>
                <a:cs typeface="Calibri" panose="020F0502020204030204" pitchFamily="34" charset="0"/>
              </a:rPr>
              <a:t>allenging times. </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4455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9FB0D0-0691-5553-96A2-C9BE56D64FD9}"/>
              </a:ext>
            </a:extLst>
          </p:cNvPr>
          <p:cNvSpPr>
            <a:spLocks noGrp="1"/>
          </p:cNvSpPr>
          <p:nvPr>
            <p:ph type="title"/>
          </p:nvPr>
        </p:nvSpPr>
        <p:spPr>
          <a:xfrm>
            <a:off x="761803" y="350196"/>
            <a:ext cx="4646904" cy="1624520"/>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St John’s Wort</a:t>
            </a:r>
          </a:p>
        </p:txBody>
      </p:sp>
      <p:sp>
        <p:nvSpPr>
          <p:cNvPr id="3" name="Content Placeholder 2">
            <a:extLst>
              <a:ext uri="{FF2B5EF4-FFF2-40B4-BE49-F238E27FC236}">
                <a16:creationId xmlns:a16="http://schemas.microsoft.com/office/drawing/2014/main" id="{58BEEF4D-F526-A5D7-1F45-A49D1B44999B}"/>
              </a:ext>
            </a:extLst>
          </p:cNvPr>
          <p:cNvSpPr>
            <a:spLocks noGrp="1"/>
          </p:cNvSpPr>
          <p:nvPr>
            <p:ph sz="half" idx="1"/>
          </p:nvPr>
        </p:nvSpPr>
        <p:spPr>
          <a:xfrm>
            <a:off x="724547" y="2324912"/>
            <a:ext cx="4646905" cy="4533088"/>
          </a:xfrm>
        </p:spPr>
        <p:txBody>
          <a:bodyPr vert="horz" lIns="91440" tIns="45720" rIns="91440" bIns="45720" rtlCol="0" anchor="ctr">
            <a:noAutofit/>
          </a:bodyPr>
          <a:lstStyle/>
          <a:p>
            <a:r>
              <a:rPr lang="en-US" sz="2100" i="0" dirty="0">
                <a:effectLst/>
                <a:latin typeface="Calibri" panose="020F0502020204030204" pitchFamily="34" charset="0"/>
                <a:ea typeface="Calibri" panose="020F0502020204030204" pitchFamily="34" charset="0"/>
                <a:cs typeface="Calibri" panose="020F0502020204030204" pitchFamily="34" charset="0"/>
              </a:rPr>
              <a:t>Is known as “sunshine in bottle”. </a:t>
            </a:r>
          </a:p>
          <a:p>
            <a:r>
              <a:rPr lang="en-US" sz="2100" i="0" dirty="0">
                <a:effectLst/>
                <a:latin typeface="Calibri" panose="020F0502020204030204" pitchFamily="34" charset="0"/>
                <a:ea typeface="Calibri" panose="020F0502020204030204" pitchFamily="34" charset="0"/>
                <a:cs typeface="Calibri" panose="020F0502020204030204" pitchFamily="34" charset="0"/>
              </a:rPr>
              <a:t>This plant is a nerve </a:t>
            </a:r>
            <a:r>
              <a:rPr lang="en-US" sz="2100" i="0" dirty="0" err="1">
                <a:effectLst/>
                <a:latin typeface="Calibri" panose="020F0502020204030204" pitchFamily="34" charset="0"/>
                <a:ea typeface="Calibri" panose="020F0502020204030204" pitchFamily="34" charset="0"/>
                <a:cs typeface="Calibri" panose="020F0502020204030204" pitchFamily="34" charset="0"/>
              </a:rPr>
              <a:t>tropho</a:t>
            </a:r>
            <a:r>
              <a:rPr lang="en-US" sz="2100" i="0" dirty="0">
                <a:effectLst/>
                <a:latin typeface="Calibri" panose="020F0502020204030204" pitchFamily="34" charset="0"/>
                <a:ea typeface="Calibri" panose="020F0502020204030204" pitchFamily="34" charset="0"/>
                <a:cs typeface="Calibri" panose="020F0502020204030204" pitchFamily="34" charset="0"/>
              </a:rPr>
              <a:t>-restorative meaning that it works to restore and tone the nerves within the body. </a:t>
            </a:r>
          </a:p>
          <a:p>
            <a:r>
              <a:rPr lang="en-US" sz="2100" i="0" dirty="0">
                <a:effectLst/>
                <a:latin typeface="Calibri" panose="020F0502020204030204" pitchFamily="34" charset="0"/>
                <a:ea typeface="Calibri" panose="020F0502020204030204" pitchFamily="34" charset="0"/>
                <a:cs typeface="Calibri" panose="020F0502020204030204" pitchFamily="34" charset="0"/>
              </a:rPr>
              <a:t>St. John’s Wort is used to ease anxiety, tension, and is commonly known to support seasonal affective disorder or mild to moderate depression. </a:t>
            </a:r>
          </a:p>
          <a:p>
            <a:r>
              <a:rPr lang="en-US" sz="2100" i="0" dirty="0">
                <a:effectLst/>
                <a:latin typeface="Calibri" panose="020F0502020204030204" pitchFamily="34" charset="0"/>
                <a:ea typeface="Calibri" panose="020F0502020204030204" pitchFamily="34" charset="0"/>
                <a:cs typeface="Calibri" panose="020F0502020204030204" pitchFamily="34" charset="0"/>
              </a:rPr>
              <a:t>Taking St. John’s Wort might help when we are worn out from old grief and needs some nervous system repair.</a:t>
            </a:r>
            <a:endParaRPr lang="en-US" sz="2100" dirty="0">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098BF7D0-7F04-313C-A43F-AC7D22577089}"/>
              </a:ext>
            </a:extLst>
          </p:cNvPr>
          <p:cNvPicPr>
            <a:picLocks noGrp="1" noChangeAspect="1"/>
          </p:cNvPicPr>
          <p:nvPr>
            <p:ph sz="half" idx="2"/>
          </p:nvPr>
        </p:nvPicPr>
        <p:blipFill rotWithShape="1">
          <a:blip r:embed="rId2"/>
          <a:srcRect l="11012"/>
          <a:stretch/>
        </p:blipFill>
        <p:spPr>
          <a:xfrm>
            <a:off x="6096000" y="1"/>
            <a:ext cx="6102825" cy="6858000"/>
          </a:xfrm>
          <a:prstGeom prst="rect">
            <a:avLst/>
          </a:prstGeom>
        </p:spPr>
      </p:pic>
    </p:spTree>
    <p:extLst>
      <p:ext uri="{BB962C8B-B14F-4D97-AF65-F5344CB8AC3E}">
        <p14:creationId xmlns:p14="http://schemas.microsoft.com/office/powerpoint/2010/main" val="2458680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8BE974E-79BA-6158-A992-6239DB94B72D}"/>
              </a:ext>
            </a:extLst>
          </p:cNvPr>
          <p:cNvPicPr>
            <a:picLocks noGrp="1" noChangeAspect="1"/>
          </p:cNvPicPr>
          <p:nvPr>
            <p:ph sz="half" idx="2"/>
          </p:nvPr>
        </p:nvPicPr>
        <p:blipFill rotWithShape="1">
          <a:blip r:embed="rId2"/>
          <a:srcRect l="11032" r="18333" b="1"/>
          <a:stretch/>
        </p:blipFill>
        <p:spPr>
          <a:xfrm>
            <a:off x="6781799" y="1714500"/>
            <a:ext cx="5410201" cy="5143500"/>
          </a:xfrm>
          <a:prstGeom prst="rect">
            <a:avLst/>
          </a:prstGeom>
        </p:spPr>
      </p:pic>
      <p:sp useBgFill="1">
        <p:nvSpPr>
          <p:cNvPr id="12" name="Rectangle 11">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5E5E3-B788-9AED-7B9C-10CAEAADA8DA}"/>
              </a:ext>
            </a:extLst>
          </p:cNvPr>
          <p:cNvSpPr>
            <a:spLocks noGrp="1"/>
          </p:cNvSpPr>
          <p:nvPr>
            <p:ph type="title"/>
          </p:nvPr>
        </p:nvSpPr>
        <p:spPr>
          <a:xfrm>
            <a:off x="761801" y="250409"/>
            <a:ext cx="10222952" cy="1228299"/>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Skullcap</a:t>
            </a:r>
          </a:p>
        </p:txBody>
      </p:sp>
      <p:sp>
        <p:nvSpPr>
          <p:cNvPr id="3" name="Content Placeholder 2">
            <a:extLst>
              <a:ext uri="{FF2B5EF4-FFF2-40B4-BE49-F238E27FC236}">
                <a16:creationId xmlns:a16="http://schemas.microsoft.com/office/drawing/2014/main" id="{13B32986-2C32-A307-1B73-15C86867F273}"/>
              </a:ext>
            </a:extLst>
          </p:cNvPr>
          <p:cNvSpPr>
            <a:spLocks noGrp="1"/>
          </p:cNvSpPr>
          <p:nvPr>
            <p:ph sz="half" idx="1"/>
          </p:nvPr>
        </p:nvSpPr>
        <p:spPr>
          <a:xfrm>
            <a:off x="761801" y="1729117"/>
            <a:ext cx="5334199" cy="4998254"/>
          </a:xfrm>
        </p:spPr>
        <p:txBody>
          <a:bodyPr vert="horz" lIns="91440" tIns="45720" rIns="91440" bIns="45720" rtlCol="0" anchor="ctr">
            <a:normAutofit/>
          </a:bodyPr>
          <a:lstStyle/>
          <a:p>
            <a:r>
              <a:rPr lang="en-US" sz="2200" b="0" i="0" dirty="0">
                <a:effectLst/>
                <a:latin typeface="Calibri" panose="020F0502020204030204" pitchFamily="34" charset="0"/>
                <a:ea typeface="Calibri" panose="020F0502020204030204" pitchFamily="34" charset="0"/>
                <a:cs typeface="Calibri" panose="020F0502020204030204" pitchFamily="34" charset="0"/>
              </a:rPr>
              <a:t>This plant does wonders for the nervous system and brain as a relaxing nervine. </a:t>
            </a:r>
          </a:p>
          <a:p>
            <a:r>
              <a:rPr lang="en-US" sz="2200" b="0" i="0" dirty="0">
                <a:effectLst/>
                <a:latin typeface="Calibri" panose="020F0502020204030204" pitchFamily="34" charset="0"/>
                <a:ea typeface="Calibri" panose="020F0502020204030204" pitchFamily="34" charset="0"/>
                <a:cs typeface="Calibri" panose="020F0502020204030204" pitchFamily="34" charset="0"/>
              </a:rPr>
              <a:t>Skullcap is a good friend in times of anxiety when the brain will not stop with whirling thoughts around and around. </a:t>
            </a:r>
          </a:p>
          <a:p>
            <a:r>
              <a:rPr lang="en-US" sz="2200" b="0" i="0" dirty="0">
                <a:effectLst/>
                <a:latin typeface="Calibri" panose="020F0502020204030204" pitchFamily="34" charset="0"/>
                <a:ea typeface="Calibri" panose="020F0502020204030204" pitchFamily="34" charset="0"/>
                <a:cs typeface="Calibri" panose="020F0502020204030204" pitchFamily="34" charset="0"/>
              </a:rPr>
              <a:t>Taking Skullcap during times of grief can help to quiet the thoughts so we can focus on the present and not re-live a painful experience repetitively in our minds. </a:t>
            </a:r>
          </a:p>
          <a:p>
            <a:r>
              <a:rPr lang="en-US" sz="2200" b="0" i="0" dirty="0">
                <a:effectLst/>
                <a:latin typeface="Calibri" panose="020F0502020204030204" pitchFamily="34" charset="0"/>
                <a:ea typeface="Calibri" panose="020F0502020204030204" pitchFamily="34" charset="0"/>
                <a:cs typeface="Calibri" panose="020F0502020204030204" pitchFamily="34" charset="0"/>
              </a:rPr>
              <a:t>This can be incredibly useful when such thoughts or recirculating traumatic memories prevent us from sleeping. </a:t>
            </a:r>
            <a:endParaRPr lang="en-US"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8218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1C731C-0066-324E-0880-F701CC90278A}"/>
              </a:ext>
            </a:extLst>
          </p:cNvPr>
          <p:cNvSpPr>
            <a:spLocks noGrp="1"/>
          </p:cNvSpPr>
          <p:nvPr>
            <p:ph type="title"/>
          </p:nvPr>
        </p:nvSpPr>
        <p:spPr>
          <a:xfrm>
            <a:off x="761803" y="350196"/>
            <a:ext cx="4646904" cy="1429618"/>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Western Red Cedar</a:t>
            </a:r>
          </a:p>
        </p:txBody>
      </p:sp>
      <p:sp>
        <p:nvSpPr>
          <p:cNvPr id="3" name="Content Placeholder 2">
            <a:extLst>
              <a:ext uri="{FF2B5EF4-FFF2-40B4-BE49-F238E27FC236}">
                <a16:creationId xmlns:a16="http://schemas.microsoft.com/office/drawing/2014/main" id="{E5FC169D-4B8E-B780-B8F8-3864398A2265}"/>
              </a:ext>
            </a:extLst>
          </p:cNvPr>
          <p:cNvSpPr>
            <a:spLocks noGrp="1"/>
          </p:cNvSpPr>
          <p:nvPr>
            <p:ph sz="half" idx="1"/>
          </p:nvPr>
        </p:nvSpPr>
        <p:spPr>
          <a:xfrm>
            <a:off x="761802" y="2285999"/>
            <a:ext cx="4646905" cy="4572001"/>
          </a:xfrm>
        </p:spPr>
        <p:txBody>
          <a:bodyPr vert="horz" lIns="91440" tIns="45720" rIns="91440" bIns="45720" rtlCol="0" anchor="ctr">
            <a:noAutofit/>
          </a:bodyPr>
          <a:lstStyle/>
          <a:p>
            <a:r>
              <a:rPr lang="en-US" sz="2000" b="0" i="0" dirty="0">
                <a:effectLst/>
                <a:latin typeface="Calibri" panose="020F0502020204030204" pitchFamily="34" charset="0"/>
                <a:ea typeface="Calibri" panose="020F0502020204030204" pitchFamily="34" charset="0"/>
                <a:cs typeface="Calibri" panose="020F0502020204030204" pitchFamily="34" charset="0"/>
              </a:rPr>
              <a:t>Not necessarily known as a remedy directly for the heart per say, but taking a walk into the forest brings a sense of calm and healing.</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If you don’t live close to the Cedar tree, or the forest – burning any form of Cedar as incense will also bring forth comfort as it's been used for many centuries for clearing and cleansing stagnant negative energies. </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It can help with moving those stagnant energies with the heart when dealing with old stuck emotions.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5D154959-6DE6-C655-F382-96ECBAA8F52D}"/>
              </a:ext>
            </a:extLst>
          </p:cNvPr>
          <p:cNvPicPr>
            <a:picLocks noGrp="1" noChangeAspect="1"/>
          </p:cNvPicPr>
          <p:nvPr>
            <p:ph sz="half" idx="2"/>
          </p:nvPr>
        </p:nvPicPr>
        <p:blipFill rotWithShape="1">
          <a:blip r:embed="rId2"/>
          <a:srcRect l="3714" r="7297"/>
          <a:stretch/>
        </p:blipFill>
        <p:spPr>
          <a:xfrm>
            <a:off x="6096000" y="1"/>
            <a:ext cx="6102825" cy="6858000"/>
          </a:xfrm>
          <a:prstGeom prst="rect">
            <a:avLst/>
          </a:prstGeom>
        </p:spPr>
      </p:pic>
    </p:spTree>
    <p:extLst>
      <p:ext uri="{BB962C8B-B14F-4D97-AF65-F5344CB8AC3E}">
        <p14:creationId xmlns:p14="http://schemas.microsoft.com/office/powerpoint/2010/main" val="424512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DDC060-7312-3D80-59CE-2EB4DAF656CF}"/>
              </a:ext>
            </a:extLst>
          </p:cNvPr>
          <p:cNvSpPr>
            <a:spLocks noGrp="1"/>
          </p:cNvSpPr>
          <p:nvPr>
            <p:ph type="title"/>
          </p:nvPr>
        </p:nvSpPr>
        <p:spPr>
          <a:xfrm>
            <a:off x="838200" y="841377"/>
            <a:ext cx="4391024" cy="1276182"/>
          </a:xfrm>
        </p:spPr>
        <p:txBody>
          <a:bodyPr vert="horz" lIns="91440" tIns="45720" rIns="91440" bIns="45720" rtlCol="0" anchor="t">
            <a:noAutofit/>
          </a:bodyPr>
          <a:lstStyle/>
          <a:p>
            <a:pPr algn="ctr"/>
            <a:r>
              <a:rPr lang="en-US" kern="1200" dirty="0">
                <a:solidFill>
                  <a:schemeClr val="bg1"/>
                </a:solidFill>
                <a:latin typeface="Calibri" panose="020F0502020204030204" pitchFamily="34" charset="0"/>
                <a:ea typeface="Calibri" panose="020F0502020204030204" pitchFamily="34" charset="0"/>
                <a:cs typeface="Calibri" panose="020F0502020204030204" pitchFamily="34" charset="0"/>
              </a:rPr>
              <a:t>Grief is Part of Life Experience</a:t>
            </a:r>
          </a:p>
        </p:txBody>
      </p:sp>
      <p:sp>
        <p:nvSpPr>
          <p:cNvPr id="3" name="Content Placeholder 2">
            <a:extLst>
              <a:ext uri="{FF2B5EF4-FFF2-40B4-BE49-F238E27FC236}">
                <a16:creationId xmlns:a16="http://schemas.microsoft.com/office/drawing/2014/main" id="{A9A833B5-542F-4C2B-E9AD-A500D5B6534B}"/>
              </a:ext>
            </a:extLst>
          </p:cNvPr>
          <p:cNvSpPr>
            <a:spLocks noGrp="1"/>
          </p:cNvSpPr>
          <p:nvPr>
            <p:ph sz="half" idx="1"/>
          </p:nvPr>
        </p:nvSpPr>
        <p:spPr>
          <a:xfrm>
            <a:off x="838200" y="2743200"/>
            <a:ext cx="4391024" cy="3771899"/>
          </a:xfrm>
        </p:spPr>
        <p:txBody>
          <a:bodyPr vert="horz" lIns="91440" tIns="45720" rIns="91440" bIns="45720" rtlCol="0">
            <a:normAutofit/>
          </a:bodyPr>
          <a:lstStyle/>
          <a:p>
            <a:pPr marL="0" indent="0" algn="ctr">
              <a:buNone/>
            </a:pPr>
            <a:r>
              <a:rPr lang="en-US" sz="3200" b="0" i="0" dirty="0">
                <a:solidFill>
                  <a:schemeClr val="bg1">
                    <a:alpha val="80000"/>
                  </a:schemeClr>
                </a:solidFill>
                <a:effectLst/>
                <a:latin typeface="Calibri" panose="020F0502020204030204" pitchFamily="34" charset="0"/>
                <a:ea typeface="Calibri" panose="020F0502020204030204" pitchFamily="34" charset="0"/>
                <a:cs typeface="Calibri" panose="020F0502020204030204" pitchFamily="34" charset="0"/>
              </a:rPr>
              <a:t>The one guarantee in this life is that we will all experience grief, so we all must find a way to feel into it and accept it, so we can learn from it and thus move forward once again.</a:t>
            </a:r>
            <a:endParaRPr lang="en-US" sz="3200" dirty="0">
              <a:solidFill>
                <a:schemeClr val="bg1">
                  <a:alpha val="80000"/>
                </a:schemeClr>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3" name="Group 12">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7" name="Freeform: Shape 16">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4" name="Group 13">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5" name="Freeform: Shape 14">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Content Placeholder 4">
            <a:extLst>
              <a:ext uri="{FF2B5EF4-FFF2-40B4-BE49-F238E27FC236}">
                <a16:creationId xmlns:a16="http://schemas.microsoft.com/office/drawing/2014/main" id="{E3507551-BAC2-E0EE-181E-7994D0846100}"/>
              </a:ext>
            </a:extLst>
          </p:cNvPr>
          <p:cNvPicPr>
            <a:picLocks noGrp="1" noChangeAspect="1"/>
          </p:cNvPicPr>
          <p:nvPr>
            <p:ph sz="half" idx="2"/>
          </p:nvPr>
        </p:nvPicPr>
        <p:blipFill>
          <a:blip r:embed="rId3"/>
          <a:stretch>
            <a:fillRect/>
          </a:stretch>
        </p:blipFill>
        <p:spPr>
          <a:xfrm>
            <a:off x="6594564" y="1350833"/>
            <a:ext cx="4263847" cy="3063347"/>
          </a:xfrm>
          <a:prstGeom prst="rect">
            <a:avLst/>
          </a:prstGeom>
        </p:spPr>
      </p:pic>
    </p:spTree>
    <p:extLst>
      <p:ext uri="{BB962C8B-B14F-4D97-AF65-F5344CB8AC3E}">
        <p14:creationId xmlns:p14="http://schemas.microsoft.com/office/powerpoint/2010/main" val="2917911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E8690B0-AE5D-DED8-A3D0-D2DD28DAD144}"/>
              </a:ext>
            </a:extLst>
          </p:cNvPr>
          <p:cNvPicPr>
            <a:picLocks noGrp="1" noChangeAspect="1"/>
          </p:cNvPicPr>
          <p:nvPr>
            <p:ph sz="half" idx="2"/>
          </p:nvPr>
        </p:nvPicPr>
        <p:blipFill rotWithShape="1">
          <a:blip r:embed="rId2"/>
          <a:srcRect l="10866" r="19139" b="2"/>
          <a:stretch/>
        </p:blipFill>
        <p:spPr>
          <a:xfrm>
            <a:off x="6781799" y="1714500"/>
            <a:ext cx="5410201" cy="5143500"/>
          </a:xfrm>
          <a:prstGeom prst="rect">
            <a:avLst/>
          </a:prstGeom>
        </p:spPr>
      </p:pic>
      <p:sp useBgFill="1">
        <p:nvSpPr>
          <p:cNvPr id="12" name="Rectangle 11">
            <a:extLst>
              <a:ext uri="{FF2B5EF4-FFF2-40B4-BE49-F238E27FC236}">
                <a16:creationId xmlns:a16="http://schemas.microsoft.com/office/drawing/2014/main" id="{E1ED8A68-A582-AC62-104E-E319E9DB3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0C912-BB04-B3DA-38D3-54EA83EAE087}"/>
              </a:ext>
            </a:extLst>
          </p:cNvPr>
          <p:cNvSpPr>
            <a:spLocks noGrp="1"/>
          </p:cNvSpPr>
          <p:nvPr>
            <p:ph type="title"/>
          </p:nvPr>
        </p:nvSpPr>
        <p:spPr>
          <a:xfrm>
            <a:off x="761801" y="250409"/>
            <a:ext cx="10222952" cy="1228299"/>
          </a:xfrm>
        </p:spPr>
        <p:txBody>
          <a:bodyPr vert="horz" lIns="91440" tIns="45720" rIns="91440" bIns="45720" rtlCol="0" anchor="ct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Wood Betony</a:t>
            </a:r>
          </a:p>
        </p:txBody>
      </p:sp>
      <p:sp>
        <p:nvSpPr>
          <p:cNvPr id="3" name="Content Placeholder 2">
            <a:extLst>
              <a:ext uri="{FF2B5EF4-FFF2-40B4-BE49-F238E27FC236}">
                <a16:creationId xmlns:a16="http://schemas.microsoft.com/office/drawing/2014/main" id="{FD10C1E1-416E-437B-F70A-2765C3613B52}"/>
              </a:ext>
            </a:extLst>
          </p:cNvPr>
          <p:cNvSpPr>
            <a:spLocks noGrp="1"/>
          </p:cNvSpPr>
          <p:nvPr>
            <p:ph sz="half" idx="1"/>
          </p:nvPr>
        </p:nvSpPr>
        <p:spPr>
          <a:xfrm>
            <a:off x="761801" y="1714500"/>
            <a:ext cx="5334199" cy="5143500"/>
          </a:xfrm>
        </p:spPr>
        <p:txBody>
          <a:bodyPr vert="horz" lIns="91440" tIns="45720" rIns="91440" bIns="45720" rtlCol="0" anchor="ctr">
            <a:normAutofit/>
          </a:bodyPr>
          <a:lstStyle/>
          <a:p>
            <a:r>
              <a:rPr lang="en-US" sz="2000" b="0" i="0" dirty="0">
                <a:effectLst/>
                <a:latin typeface="Calibri" panose="020F0502020204030204" pitchFamily="34" charset="0"/>
                <a:ea typeface="Calibri" panose="020F0502020204030204" pitchFamily="34" charset="0"/>
                <a:cs typeface="Calibri" panose="020F0502020204030204" pitchFamily="34" charset="0"/>
              </a:rPr>
              <a:t>Is a relaxant and </a:t>
            </a:r>
            <a:r>
              <a:rPr lang="en-US" sz="2000" b="0" i="0" dirty="0" err="1">
                <a:effectLst/>
                <a:latin typeface="Calibri" panose="020F0502020204030204" pitchFamily="34" charset="0"/>
                <a:ea typeface="Calibri" panose="020F0502020204030204" pitchFamily="34" charset="0"/>
                <a:cs typeface="Calibri" panose="020F0502020204030204" pitchFamily="34" charset="0"/>
              </a:rPr>
              <a:t>tropho-restorive</a:t>
            </a:r>
            <a:r>
              <a:rPr lang="en-US" sz="2000" b="0" i="0" dirty="0">
                <a:effectLst/>
                <a:latin typeface="Calibri" panose="020F0502020204030204" pitchFamily="34" charset="0"/>
                <a:ea typeface="Calibri" panose="020F0502020204030204" pitchFamily="34" charset="0"/>
                <a:cs typeface="Calibri" panose="020F0502020204030204" pitchFamily="34" charset="0"/>
              </a:rPr>
              <a:t> to the nervous system. Wood Betony is a slightly relaxing herb that assists to anchor a person into their physical body.</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 This can be implemented after a traumatic event when the spirit may have partially left the physical body in order to protect itself from harm.</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It’s also an incredible ally when the body feels consumed by a dizzying sobbing grief during the physical breakdown of uncontrollable tears. In these situations, Wood Betony can help to calm the spirit an anchor it safely back into the physical body. </a:t>
            </a:r>
          </a:p>
          <a:p>
            <a:r>
              <a:rPr lang="en-US" sz="2000" b="0" i="0" dirty="0">
                <a:effectLst/>
                <a:latin typeface="Calibri" panose="020F0502020204030204" pitchFamily="34" charset="0"/>
                <a:ea typeface="Calibri" panose="020F0502020204030204" pitchFamily="34" charset="0"/>
                <a:cs typeface="Calibri" panose="020F0502020204030204" pitchFamily="34" charset="0"/>
              </a:rPr>
              <a:t>It enkindles courage in times of weakness, restoring strength and empowerment through its action within the solar plexus.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7592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6F615-639A-77AE-E632-EDC2A88DDC6C}"/>
              </a:ext>
            </a:extLst>
          </p:cNvPr>
          <p:cNvSpPr>
            <a:spLocks noGrp="1"/>
          </p:cNvSpPr>
          <p:nvPr>
            <p:ph type="title"/>
          </p:nvPr>
        </p:nvSpPr>
        <p:spPr>
          <a:xfrm>
            <a:off x="466722" y="586855"/>
            <a:ext cx="3201366" cy="2501979"/>
          </a:xfrm>
        </p:spPr>
        <p:txBody>
          <a:bodyPr vert="horz" lIns="91440" tIns="45720" rIns="91440" bIns="45720" rtlCol="0" anchor="b">
            <a:normAutofit/>
          </a:bodyPr>
          <a:lstStyle/>
          <a:p>
            <a:pPr algn="ctr"/>
            <a:r>
              <a:rPr lang="en-US" sz="6000" b="1" dirty="0">
                <a:solidFill>
                  <a:srgbClr val="FFFFFF"/>
                </a:solidFill>
                <a:latin typeface="Calibri" panose="020F0502020204030204" pitchFamily="34" charset="0"/>
                <a:ea typeface="Calibri" panose="020F0502020204030204" pitchFamily="34" charset="0"/>
                <a:cs typeface="Calibri" panose="020F0502020204030204" pitchFamily="34" charset="0"/>
              </a:rPr>
              <a:t>Review</a:t>
            </a:r>
          </a:p>
        </p:txBody>
      </p:sp>
      <p:sp>
        <p:nvSpPr>
          <p:cNvPr id="3" name="Content Placeholder 2">
            <a:extLst>
              <a:ext uri="{FF2B5EF4-FFF2-40B4-BE49-F238E27FC236}">
                <a16:creationId xmlns:a16="http://schemas.microsoft.com/office/drawing/2014/main" id="{D110CD48-9776-349B-AB48-5A4EC038C5F7}"/>
              </a:ext>
            </a:extLst>
          </p:cNvPr>
          <p:cNvSpPr>
            <a:spLocks noGrp="1"/>
          </p:cNvSpPr>
          <p:nvPr>
            <p:ph sz="half" idx="1"/>
          </p:nvPr>
        </p:nvSpPr>
        <p:spPr>
          <a:xfrm>
            <a:off x="4581727" y="511388"/>
            <a:ext cx="3025303" cy="6118012"/>
          </a:xfrm>
        </p:spPr>
        <p:txBody>
          <a:bodyPr vert="horz" lIns="91440" tIns="45720" rIns="91440" bIns="45720" rtlCol="0" anchor="ct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Make sure someone is in charge</a:t>
            </a:r>
          </a:p>
          <a:p>
            <a:r>
              <a:rPr lang="en-US" dirty="0">
                <a:latin typeface="Calibri" panose="020F0502020204030204" pitchFamily="34" charset="0"/>
                <a:ea typeface="Calibri" panose="020F0502020204030204" pitchFamily="34" charset="0"/>
                <a:cs typeface="Calibri" panose="020F0502020204030204" pitchFamily="34" charset="0"/>
              </a:rPr>
              <a:t>Think Head Injury</a:t>
            </a:r>
          </a:p>
          <a:p>
            <a:r>
              <a:rPr lang="en-US" dirty="0">
                <a:latin typeface="Calibri" panose="020F0502020204030204" pitchFamily="34" charset="0"/>
                <a:ea typeface="Calibri" panose="020F0502020204030204" pitchFamily="34" charset="0"/>
                <a:cs typeface="Calibri" panose="020F0502020204030204" pitchFamily="34" charset="0"/>
              </a:rPr>
              <a:t>Support the lungs</a:t>
            </a:r>
          </a:p>
          <a:p>
            <a:r>
              <a:rPr lang="en-US" dirty="0">
                <a:latin typeface="Calibri" panose="020F0502020204030204" pitchFamily="34" charset="0"/>
                <a:ea typeface="Calibri" panose="020F0502020204030204" pitchFamily="34" charset="0"/>
                <a:cs typeface="Calibri" panose="020F0502020204030204" pitchFamily="34" charset="0"/>
              </a:rPr>
              <a:t>Oil massage</a:t>
            </a:r>
          </a:p>
          <a:p>
            <a:r>
              <a:rPr lang="en-US" dirty="0">
                <a:latin typeface="Calibri" panose="020F0502020204030204" pitchFamily="34" charset="0"/>
                <a:ea typeface="Calibri" panose="020F0502020204030204" pitchFamily="34" charset="0"/>
                <a:cs typeface="Calibri" panose="020F0502020204030204" pitchFamily="34" charset="0"/>
              </a:rPr>
              <a:t>Design rocks</a:t>
            </a:r>
          </a:p>
          <a:p>
            <a:r>
              <a:rPr lang="en-US" dirty="0">
                <a:latin typeface="Calibri" panose="020F0502020204030204" pitchFamily="34" charset="0"/>
                <a:ea typeface="Calibri" panose="020F0502020204030204" pitchFamily="34" charset="0"/>
                <a:cs typeface="Calibri" panose="020F0502020204030204" pitchFamily="34" charset="0"/>
              </a:rPr>
              <a:t>Ring out the towel</a:t>
            </a:r>
          </a:p>
          <a:p>
            <a:r>
              <a:rPr lang="en-US" dirty="0">
                <a:latin typeface="Calibri" panose="020F0502020204030204" pitchFamily="34" charset="0"/>
                <a:ea typeface="Calibri" panose="020F0502020204030204" pitchFamily="34" charset="0"/>
                <a:cs typeface="Calibri" panose="020F0502020204030204" pitchFamily="34" charset="0"/>
              </a:rPr>
              <a:t>Make herb teas</a:t>
            </a:r>
          </a:p>
          <a:p>
            <a:r>
              <a:rPr lang="en-US" dirty="0">
                <a:latin typeface="Calibri" panose="020F0502020204030204" pitchFamily="34" charset="0"/>
                <a:ea typeface="Calibri" panose="020F0502020204030204" pitchFamily="34" charset="0"/>
                <a:cs typeface="Calibri" panose="020F0502020204030204" pitchFamily="34" charset="0"/>
              </a:rPr>
              <a:t>Have tinctures around the house</a:t>
            </a:r>
          </a:p>
          <a:p>
            <a:endParaRPr lang="en-US" sz="2000" dirty="0"/>
          </a:p>
        </p:txBody>
      </p:sp>
      <p:pic>
        <p:nvPicPr>
          <p:cNvPr id="5" name="Content Placeholder 4">
            <a:extLst>
              <a:ext uri="{FF2B5EF4-FFF2-40B4-BE49-F238E27FC236}">
                <a16:creationId xmlns:a16="http://schemas.microsoft.com/office/drawing/2014/main" id="{179033BF-23D7-C6D8-4210-F5C5D6E5E22F}"/>
              </a:ext>
            </a:extLst>
          </p:cNvPr>
          <p:cNvPicPr>
            <a:picLocks noGrp="1" noChangeAspect="1"/>
          </p:cNvPicPr>
          <p:nvPr>
            <p:ph sz="half" idx="2"/>
          </p:nvPr>
        </p:nvPicPr>
        <p:blipFill rotWithShape="1">
          <a:blip r:embed="rId2"/>
          <a:srcRect t="9017" r="2" b="14075"/>
          <a:stretch/>
        </p:blipFill>
        <p:spPr>
          <a:xfrm>
            <a:off x="8109502" y="10"/>
            <a:ext cx="4082498" cy="6857990"/>
          </a:xfrm>
          <a:prstGeom prst="rect">
            <a:avLst/>
          </a:prstGeom>
        </p:spPr>
      </p:pic>
    </p:spTree>
    <p:extLst>
      <p:ext uri="{BB962C8B-B14F-4D97-AF65-F5344CB8AC3E}">
        <p14:creationId xmlns:p14="http://schemas.microsoft.com/office/powerpoint/2010/main" val="89267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5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ED78E-2D70-4842-9C04-0B07D8C5EEF9}"/>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US" sz="3800" b="1" dirty="0">
                <a:solidFill>
                  <a:srgbClr val="FFFFFF"/>
                </a:solidFill>
                <a:latin typeface="Calibri" panose="020F0502020204030204" pitchFamily="34" charset="0"/>
                <a:ea typeface="Calibri" panose="020F0502020204030204" pitchFamily="34" charset="0"/>
                <a:cs typeface="Calibri" panose="020F0502020204030204" pitchFamily="34" charset="0"/>
              </a:rPr>
              <a:t>Conclusion</a:t>
            </a:r>
            <a:br>
              <a:rPr lang="en-US" sz="3600" dirty="0">
                <a:solidFill>
                  <a:srgbClr val="FFFFFF"/>
                </a:solidFill>
              </a:rPr>
            </a:br>
            <a:br>
              <a:rPr lang="en-US" sz="3600" dirty="0">
                <a:solidFill>
                  <a:srgbClr val="FFFFFF"/>
                </a:solidFill>
              </a:rPr>
            </a:br>
            <a:r>
              <a:rPr lang="en-US" sz="3600" dirty="0">
                <a:solidFill>
                  <a:srgbClr val="FFFFFF"/>
                </a:solidFill>
                <a:latin typeface="Calibri" panose="020F0502020204030204" pitchFamily="34" charset="0"/>
                <a:ea typeface="Calibri" panose="020F0502020204030204" pitchFamily="34" charset="0"/>
                <a:cs typeface="Calibri" panose="020F0502020204030204" pitchFamily="34" charset="0"/>
              </a:rPr>
              <a:t>Be the support you would want to have</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ECA53AF-B8C2-0BE5-8960-9FC94E54447C}"/>
              </a:ext>
            </a:extLst>
          </p:cNvPr>
          <p:cNvPicPr>
            <a:picLocks noGrp="1" noChangeAspect="1"/>
          </p:cNvPicPr>
          <p:nvPr>
            <p:ph sz="half" idx="1"/>
          </p:nvPr>
        </p:nvPicPr>
        <p:blipFill rotWithShape="1">
          <a:blip r:embed="rId2"/>
          <a:srcRect l="5701" r="6545" b="-1"/>
          <a:stretch/>
        </p:blipFill>
        <p:spPr>
          <a:xfrm>
            <a:off x="976251" y="942538"/>
            <a:ext cx="7163222" cy="4808332"/>
          </a:xfrm>
          <a:prstGeom prst="rect">
            <a:avLst/>
          </a:prstGeom>
          <a:effectLst/>
        </p:spPr>
      </p:pic>
    </p:spTree>
    <p:extLst>
      <p:ext uri="{BB962C8B-B14F-4D97-AF65-F5344CB8AC3E}">
        <p14:creationId xmlns:p14="http://schemas.microsoft.com/office/powerpoint/2010/main" val="3496710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26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7BF3C-720C-5A25-6E2B-AD4487429D1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Free Handout</a:t>
            </a:r>
            <a:br>
              <a:rPr lang="en-US" sz="2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br>
            <a:br>
              <a:rPr lang="en-US" sz="2400" kern="1200" dirty="0">
                <a:solidFill>
                  <a:srgbClr val="FFFFFF"/>
                </a:solidFill>
                <a:latin typeface="Calibri" panose="020F0502020204030204" pitchFamily="34" charset="0"/>
                <a:ea typeface="Calibri" panose="020F0502020204030204" pitchFamily="34" charset="0"/>
                <a:cs typeface="Calibri" panose="020F0502020204030204" pitchFamily="34" charset="0"/>
              </a:rPr>
            </a:br>
            <a:r>
              <a:rPr lang="en-US" sz="2000" kern="1200" dirty="0">
                <a:solidFill>
                  <a:srgbClr val="FFFFFF"/>
                </a:solidFill>
                <a:latin typeface="Calibri" panose="020F0502020204030204" pitchFamily="34" charset="0"/>
                <a:ea typeface="Calibri" panose="020F0502020204030204" pitchFamily="34" charset="0"/>
                <a:cs typeface="Calibri" panose="020F0502020204030204" pitchFamily="34" charset="0"/>
              </a:rPr>
              <a:t>Sarachana.com</a:t>
            </a:r>
          </a:p>
        </p:txBody>
      </p:sp>
      <p:pic>
        <p:nvPicPr>
          <p:cNvPr id="5" name="Content Placeholder 4">
            <a:extLst>
              <a:ext uri="{FF2B5EF4-FFF2-40B4-BE49-F238E27FC236}">
                <a16:creationId xmlns:a16="http://schemas.microsoft.com/office/drawing/2014/main" id="{F783F69E-25FD-D023-084F-E7BCD391E0DB}"/>
              </a:ext>
            </a:extLst>
          </p:cNvPr>
          <p:cNvPicPr>
            <a:picLocks noGrp="1" noChangeAspect="1"/>
          </p:cNvPicPr>
          <p:nvPr>
            <p:ph sz="half" idx="1"/>
          </p:nvPr>
        </p:nvPicPr>
        <p:blipFill>
          <a:blip r:embed="rId2"/>
          <a:stretch>
            <a:fillRect/>
          </a:stretch>
        </p:blipFill>
        <p:spPr>
          <a:xfrm>
            <a:off x="4700438" y="961812"/>
            <a:ext cx="5864523" cy="4930987"/>
          </a:xfrm>
          <a:prstGeom prst="rect">
            <a:avLst/>
          </a:prstGeom>
        </p:spPr>
      </p:pic>
    </p:spTree>
    <p:extLst>
      <p:ext uri="{BB962C8B-B14F-4D97-AF65-F5344CB8AC3E}">
        <p14:creationId xmlns:p14="http://schemas.microsoft.com/office/powerpoint/2010/main" val="311997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746D9-2CAB-8C10-71A7-81A2470EB398}"/>
              </a:ext>
            </a:extLst>
          </p:cNvPr>
          <p:cNvSpPr>
            <a:spLocks noGrp="1"/>
          </p:cNvSpPr>
          <p:nvPr>
            <p:ph type="title"/>
          </p:nvPr>
        </p:nvSpPr>
        <p:spPr>
          <a:xfrm>
            <a:off x="6981825" y="802107"/>
            <a:ext cx="4391024" cy="1314694"/>
          </a:xfrm>
        </p:spPr>
        <p:txBody>
          <a:bodyPr vert="horz" lIns="91440" tIns="45720" rIns="91440" bIns="45720" rtlCol="0" anchor="t">
            <a:normAutofit/>
          </a:bodyPr>
          <a:lstStyle/>
          <a:p>
            <a:pPr algn="ctr"/>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Mourning Takes A Lot Of Energy</a:t>
            </a:r>
          </a:p>
        </p:txBody>
      </p:sp>
      <p:pic>
        <p:nvPicPr>
          <p:cNvPr id="5" name="Content Placeholder 4">
            <a:extLst>
              <a:ext uri="{FF2B5EF4-FFF2-40B4-BE49-F238E27FC236}">
                <a16:creationId xmlns:a16="http://schemas.microsoft.com/office/drawing/2014/main" id="{DD7B0FFD-F242-1F52-85BB-9D3258FB58D8}"/>
              </a:ext>
            </a:extLst>
          </p:cNvPr>
          <p:cNvPicPr>
            <a:picLocks noGrp="1" noChangeAspect="1"/>
          </p:cNvPicPr>
          <p:nvPr>
            <p:ph sz="half" idx="2"/>
          </p:nvPr>
        </p:nvPicPr>
        <p:blipFill rotWithShape="1">
          <a:blip r:embed="rId2"/>
          <a:srcRect l="26323" r="20193" b="1"/>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2" name="Group 11">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3" name="Freeform: Shape 12">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DF58B930-5256-865A-2425-363A3A4F419C}"/>
              </a:ext>
            </a:extLst>
          </p:cNvPr>
          <p:cNvSpPr>
            <a:spLocks noGrp="1"/>
          </p:cNvSpPr>
          <p:nvPr>
            <p:ph sz="half" idx="1"/>
          </p:nvPr>
        </p:nvSpPr>
        <p:spPr>
          <a:xfrm>
            <a:off x="6981826" y="2390274"/>
            <a:ext cx="4391024" cy="4267200"/>
          </a:xfrm>
        </p:spPr>
        <p:txBody>
          <a:bodyPr vert="horz" lIns="91440" tIns="45720" rIns="91440" bIns="45720" rtlCol="0">
            <a:normAutofit/>
          </a:bodyPr>
          <a:lstStyle/>
          <a:p>
            <a:r>
              <a:rPr lang="en-US" dirty="0">
                <a:solidFill>
                  <a:schemeClr val="bg1">
                    <a:alpha val="80000"/>
                  </a:schemeClr>
                </a:solidFill>
                <a:latin typeface="Calibri" panose="020F0502020204030204" pitchFamily="34" charset="0"/>
                <a:ea typeface="Calibri" panose="020F0502020204030204" pitchFamily="34" charset="0"/>
                <a:cs typeface="Calibri" panose="020F0502020204030204" pitchFamily="34" charset="0"/>
              </a:rPr>
              <a:t>Mourning is not passive.</a:t>
            </a:r>
          </a:p>
          <a:p>
            <a:r>
              <a:rPr lang="en-US" dirty="0">
                <a:solidFill>
                  <a:schemeClr val="bg1">
                    <a:alpha val="80000"/>
                  </a:schemeClr>
                </a:solidFill>
                <a:latin typeface="Calibri" panose="020F0502020204030204" pitchFamily="34" charset="0"/>
                <a:ea typeface="Calibri" panose="020F0502020204030204" pitchFamily="34" charset="0"/>
                <a:cs typeface="Calibri" panose="020F0502020204030204" pitchFamily="34" charset="0"/>
              </a:rPr>
              <a:t>It is active and takes a lot of energy.</a:t>
            </a:r>
          </a:p>
          <a:p>
            <a:r>
              <a:rPr lang="en-US" dirty="0">
                <a:solidFill>
                  <a:schemeClr val="bg1">
                    <a:alpha val="80000"/>
                  </a:schemeClr>
                </a:solidFill>
                <a:latin typeface="Calibri" panose="020F0502020204030204" pitchFamily="34" charset="0"/>
                <a:ea typeface="Calibri" panose="020F0502020204030204" pitchFamily="34" charset="0"/>
                <a:cs typeface="Calibri" panose="020F0502020204030204" pitchFamily="34" charset="0"/>
              </a:rPr>
              <a:t>These people need soups, smoothies and nut butters.</a:t>
            </a:r>
          </a:p>
          <a:p>
            <a:r>
              <a:rPr lang="en-US" dirty="0">
                <a:solidFill>
                  <a:schemeClr val="bg1">
                    <a:alpha val="80000"/>
                  </a:schemeClr>
                </a:solidFill>
                <a:latin typeface="Calibri" panose="020F0502020204030204" pitchFamily="34" charset="0"/>
                <a:ea typeface="Calibri" panose="020F0502020204030204" pitchFamily="34" charset="0"/>
                <a:cs typeface="Calibri" panose="020F0502020204030204" pitchFamily="34" charset="0"/>
              </a:rPr>
              <a:t>Tahina and hummus</a:t>
            </a:r>
          </a:p>
          <a:p>
            <a:r>
              <a:rPr lang="en-US" dirty="0">
                <a:solidFill>
                  <a:schemeClr val="bg1">
                    <a:alpha val="80000"/>
                  </a:schemeClr>
                </a:solidFill>
                <a:latin typeface="Calibri" panose="020F0502020204030204" pitchFamily="34" charset="0"/>
                <a:ea typeface="Calibri" panose="020F0502020204030204" pitchFamily="34" charset="0"/>
                <a:cs typeface="Calibri" panose="020F0502020204030204" pitchFamily="34" charset="0"/>
              </a:rPr>
              <a:t>Lots of fluids to stay hydrated.</a:t>
            </a:r>
          </a:p>
        </p:txBody>
      </p:sp>
    </p:spTree>
    <p:extLst>
      <p:ext uri="{BB962C8B-B14F-4D97-AF65-F5344CB8AC3E}">
        <p14:creationId xmlns:p14="http://schemas.microsoft.com/office/powerpoint/2010/main" val="590142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F69540-B5EF-116C-966D-519A31491297}"/>
              </a:ext>
            </a:extLst>
          </p:cNvPr>
          <p:cNvSpPr>
            <a:spLocks noGrp="1"/>
          </p:cNvSpPr>
          <p:nvPr>
            <p:ph type="title"/>
          </p:nvPr>
        </p:nvSpPr>
        <p:spPr>
          <a:xfrm>
            <a:off x="2073728" y="604157"/>
            <a:ext cx="6270171" cy="1071001"/>
          </a:xfrm>
        </p:spPr>
        <p:txBody>
          <a:bodyPr vert="horz" lIns="91440" tIns="45720" rIns="91440" bIns="45720" rtlCol="0" anchor="t">
            <a:normAutofit/>
          </a:bodyPr>
          <a:lstStyle/>
          <a:p>
            <a:pPr algn="ctr"/>
            <a:r>
              <a:rPr lang="en-US"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Morning &amp; Loss</a:t>
            </a:r>
          </a:p>
        </p:txBody>
      </p:sp>
      <p:sp>
        <p:nvSpPr>
          <p:cNvPr id="3" name="Content Placeholder 2">
            <a:extLst>
              <a:ext uri="{FF2B5EF4-FFF2-40B4-BE49-F238E27FC236}">
                <a16:creationId xmlns:a16="http://schemas.microsoft.com/office/drawing/2014/main" id="{9490E940-F535-B7BD-6505-A9452C05A5A3}"/>
              </a:ext>
            </a:extLst>
          </p:cNvPr>
          <p:cNvSpPr>
            <a:spLocks noGrp="1"/>
          </p:cNvSpPr>
          <p:nvPr>
            <p:ph sz="half" idx="1"/>
          </p:nvPr>
        </p:nvSpPr>
        <p:spPr>
          <a:xfrm>
            <a:off x="838200" y="1936415"/>
            <a:ext cx="4391025" cy="4660328"/>
          </a:xfrm>
        </p:spPr>
        <p:txBody>
          <a:bodyPr vert="horz" lIns="91440" tIns="45720" rIns="91440" bIns="45720" rtlCol="0">
            <a:normAutofit/>
          </a:bodyPr>
          <a:lstStyle/>
          <a:p>
            <a:r>
              <a:rPr lang="en-US" sz="3200" dirty="0">
                <a:solidFill>
                  <a:schemeClr val="bg1">
                    <a:alpha val="80000"/>
                  </a:schemeClr>
                </a:solidFill>
                <a:latin typeface="Calibri" panose="020F0502020204030204" pitchFamily="34" charset="0"/>
                <a:ea typeface="Calibri" panose="020F0502020204030204" pitchFamily="34" charset="0"/>
                <a:cs typeface="Calibri" panose="020F0502020204030204" pitchFamily="34" charset="0"/>
              </a:rPr>
              <a:t>Head Injury</a:t>
            </a:r>
          </a:p>
          <a:p>
            <a:r>
              <a:rPr lang="en-US" sz="3200" dirty="0">
                <a:solidFill>
                  <a:schemeClr val="bg1">
                    <a:alpha val="80000"/>
                  </a:schemeClr>
                </a:solidFill>
                <a:latin typeface="Calibri" panose="020F0502020204030204" pitchFamily="34" charset="0"/>
                <a:ea typeface="Calibri" panose="020F0502020204030204" pitchFamily="34" charset="0"/>
                <a:cs typeface="Calibri" panose="020F0502020204030204" pitchFamily="34" charset="0"/>
              </a:rPr>
              <a:t>Homeopathic remedies:</a:t>
            </a:r>
          </a:p>
          <a:p>
            <a:r>
              <a:rPr lang="en-US" sz="3200" dirty="0">
                <a:solidFill>
                  <a:schemeClr val="bg1">
                    <a:alpha val="80000"/>
                  </a:schemeClr>
                </a:solidFill>
                <a:latin typeface="Calibri" panose="020F0502020204030204" pitchFamily="34" charset="0"/>
                <a:ea typeface="Calibri" panose="020F0502020204030204" pitchFamily="34" charset="0"/>
                <a:cs typeface="Calibri" panose="020F0502020204030204" pitchFamily="34" charset="0"/>
              </a:rPr>
              <a:t>Aconite-30c daily</a:t>
            </a:r>
          </a:p>
          <a:p>
            <a:r>
              <a:rPr lang="en-US" sz="3200" dirty="0">
                <a:solidFill>
                  <a:schemeClr val="bg1">
                    <a:alpha val="80000"/>
                  </a:schemeClr>
                </a:solidFill>
                <a:latin typeface="Calibri" panose="020F0502020204030204" pitchFamily="34" charset="0"/>
                <a:ea typeface="Calibri" panose="020F0502020204030204" pitchFamily="34" charset="0"/>
                <a:cs typeface="Calibri" panose="020F0502020204030204" pitchFamily="34" charset="0"/>
              </a:rPr>
              <a:t>Nat Sulph-15c daily</a:t>
            </a:r>
          </a:p>
          <a:p>
            <a:r>
              <a:rPr lang="en-US" sz="3200" dirty="0">
                <a:solidFill>
                  <a:schemeClr val="bg1">
                    <a:alpha val="80000"/>
                  </a:schemeClr>
                </a:solidFill>
                <a:latin typeface="Calibri" panose="020F0502020204030204" pitchFamily="34" charset="0"/>
                <a:ea typeface="Calibri" panose="020F0502020204030204" pitchFamily="34" charset="0"/>
                <a:cs typeface="Calibri" panose="020F0502020204030204" pitchFamily="34" charset="0"/>
              </a:rPr>
              <a:t>Warm or cold compresses</a:t>
            </a:r>
          </a:p>
          <a:p>
            <a:r>
              <a:rPr lang="en-US" sz="3200" dirty="0">
                <a:solidFill>
                  <a:schemeClr val="bg1">
                    <a:alpha val="80000"/>
                  </a:schemeClr>
                </a:solidFill>
                <a:latin typeface="Calibri" panose="020F0502020204030204" pitchFamily="34" charset="0"/>
                <a:ea typeface="Calibri" panose="020F0502020204030204" pitchFamily="34" charset="0"/>
                <a:cs typeface="Calibri" panose="020F0502020204030204" pitchFamily="34" charset="0"/>
              </a:rPr>
              <a:t>Warm tea</a:t>
            </a:r>
          </a:p>
          <a:p>
            <a:r>
              <a:rPr lang="en-US" sz="3200" dirty="0">
                <a:solidFill>
                  <a:schemeClr val="bg1">
                    <a:alpha val="80000"/>
                  </a:schemeClr>
                </a:solidFill>
                <a:latin typeface="Calibri" panose="020F0502020204030204" pitchFamily="34" charset="0"/>
                <a:ea typeface="Calibri" panose="020F0502020204030204" pitchFamily="34" charset="0"/>
                <a:cs typeface="Calibri" panose="020F0502020204030204" pitchFamily="34" charset="0"/>
              </a:rPr>
              <a:t>Head massage</a:t>
            </a:r>
          </a:p>
        </p:txBody>
      </p:sp>
      <p:pic>
        <p:nvPicPr>
          <p:cNvPr id="5" name="Content Placeholder 4">
            <a:extLst>
              <a:ext uri="{FF2B5EF4-FFF2-40B4-BE49-F238E27FC236}">
                <a16:creationId xmlns:a16="http://schemas.microsoft.com/office/drawing/2014/main" id="{2B7D9159-0A57-861C-201F-F2B0F8DF5E3A}"/>
              </a:ext>
            </a:extLst>
          </p:cNvPr>
          <p:cNvPicPr>
            <a:picLocks noGrp="1" noChangeAspect="1"/>
          </p:cNvPicPr>
          <p:nvPr>
            <p:ph sz="half" idx="2"/>
          </p:nvPr>
        </p:nvPicPr>
        <p:blipFill>
          <a:blip r:embed="rId2"/>
          <a:stretch>
            <a:fillRect/>
          </a:stretch>
        </p:blipFill>
        <p:spPr>
          <a:xfrm>
            <a:off x="6095999" y="1936415"/>
            <a:ext cx="5260976" cy="2946146"/>
          </a:xfrm>
          <a:prstGeom prst="rect">
            <a:avLst/>
          </a:prstGeom>
        </p:spPr>
      </p:pic>
    </p:spTree>
    <p:extLst>
      <p:ext uri="{BB962C8B-B14F-4D97-AF65-F5344CB8AC3E}">
        <p14:creationId xmlns:p14="http://schemas.microsoft.com/office/powerpoint/2010/main" val="59205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9525CFE-303F-D937-AEE4-8C46ACF2DAAD}"/>
              </a:ext>
            </a:extLst>
          </p:cNvPr>
          <p:cNvSpPr>
            <a:spLocks noGrp="1"/>
          </p:cNvSpPr>
          <p:nvPr>
            <p:ph type="title"/>
          </p:nvPr>
        </p:nvSpPr>
        <p:spPr>
          <a:xfrm>
            <a:off x="1110343" y="369913"/>
            <a:ext cx="4985657" cy="1230287"/>
          </a:xfrm>
        </p:spPr>
        <p:txBody>
          <a:bodyPr vert="horz" lIns="91440" tIns="45720" rIns="91440" bIns="45720" rtlCol="0" anchor="b">
            <a:normAutofit/>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Support the Lungs</a:t>
            </a:r>
          </a:p>
        </p:txBody>
      </p:sp>
      <p:cxnSp>
        <p:nvCxnSpPr>
          <p:cNvPr id="13" name="Straight Connector 1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20FB6C8-2E6D-6C01-53E9-76B6CA3E5B2F}"/>
              </a:ext>
            </a:extLst>
          </p:cNvPr>
          <p:cNvSpPr>
            <a:spLocks noGrp="1"/>
          </p:cNvSpPr>
          <p:nvPr>
            <p:ph sz="half" idx="1"/>
          </p:nvPr>
        </p:nvSpPr>
        <p:spPr>
          <a:xfrm>
            <a:off x="1295400" y="2822908"/>
            <a:ext cx="4800600" cy="3177496"/>
          </a:xfrm>
        </p:spPr>
        <p:txBody>
          <a:bodyPr vert="horz" lIns="91440" tIns="45720" rIns="91440" bIns="45720" rtlCol="0">
            <a:normAutofit/>
          </a:bodyPr>
          <a:lstStyle/>
          <a:p>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When a person cries, they are stressing the lungs.</a:t>
            </a:r>
          </a:p>
          <a:p>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Warm drinks</a:t>
            </a:r>
          </a:p>
          <a:p>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Herb Hyssop</a:t>
            </a:r>
          </a:p>
        </p:txBody>
      </p:sp>
      <p:pic>
        <p:nvPicPr>
          <p:cNvPr id="6" name="Picture 5">
            <a:extLst>
              <a:ext uri="{FF2B5EF4-FFF2-40B4-BE49-F238E27FC236}">
                <a16:creationId xmlns:a16="http://schemas.microsoft.com/office/drawing/2014/main" id="{75D1C1C9-95E7-0ECD-355E-0FB13076B027}"/>
              </a:ext>
            </a:extLst>
          </p:cNvPr>
          <p:cNvPicPr>
            <a:picLocks noChangeAspect="1"/>
          </p:cNvPicPr>
          <p:nvPr/>
        </p:nvPicPr>
        <p:blipFill>
          <a:blip r:embed="rId2"/>
          <a:stretch>
            <a:fillRect/>
          </a:stretch>
        </p:blipFill>
        <p:spPr>
          <a:xfrm>
            <a:off x="7396657" y="369913"/>
            <a:ext cx="2085711" cy="2784532"/>
          </a:xfrm>
          <a:prstGeom prst="rect">
            <a:avLst/>
          </a:prstGeom>
        </p:spPr>
      </p:pic>
      <p:sp>
        <p:nvSpPr>
          <p:cNvPr id="15" name="Rectangle 14">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762D0D6-893A-0342-830F-CDC339BF8F41}"/>
              </a:ext>
            </a:extLst>
          </p:cNvPr>
          <p:cNvPicPr>
            <a:picLocks noGrp="1" noChangeAspect="1"/>
          </p:cNvPicPr>
          <p:nvPr>
            <p:ph sz="half" idx="2"/>
          </p:nvPr>
        </p:nvPicPr>
        <p:blipFill>
          <a:blip r:embed="rId3"/>
          <a:stretch>
            <a:fillRect/>
          </a:stretch>
        </p:blipFill>
        <p:spPr>
          <a:xfrm>
            <a:off x="8440715" y="3730267"/>
            <a:ext cx="2784532" cy="2784532"/>
          </a:xfrm>
          <a:prstGeom prst="rect">
            <a:avLst/>
          </a:prstGeom>
        </p:spPr>
      </p:pic>
      <p:sp>
        <p:nvSpPr>
          <p:cNvPr id="17" name="Rectangle 16">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18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984D85-E3A2-B714-D42D-1D1A6AC714CE}"/>
              </a:ext>
            </a:extLst>
          </p:cNvPr>
          <p:cNvSpPr>
            <a:spLocks noGrp="1"/>
          </p:cNvSpPr>
          <p:nvPr>
            <p:ph type="title"/>
          </p:nvPr>
        </p:nvSpPr>
        <p:spPr>
          <a:xfrm>
            <a:off x="838199" y="702130"/>
            <a:ext cx="4811869" cy="1028699"/>
          </a:xfrm>
        </p:spPr>
        <p:txBody>
          <a:bodyPr vert="horz" lIns="91440" tIns="45720" rIns="91440" bIns="45720" rtlCol="0" anchor="t">
            <a:normAutofit/>
          </a:bodyPr>
          <a:lstStyle/>
          <a:p>
            <a:r>
              <a:rPr lang="en-US" b="1" kern="1200" dirty="0">
                <a:solidFill>
                  <a:schemeClr val="bg1"/>
                </a:solidFill>
                <a:latin typeface="Calibri" panose="020F0502020204030204" pitchFamily="34" charset="0"/>
                <a:ea typeface="Calibri" panose="020F0502020204030204" pitchFamily="34" charset="0"/>
                <a:cs typeface="Calibri" panose="020F0502020204030204" pitchFamily="34" charset="0"/>
              </a:rPr>
              <a:t>Crying Is Important</a:t>
            </a:r>
          </a:p>
        </p:txBody>
      </p:sp>
      <p:sp>
        <p:nvSpPr>
          <p:cNvPr id="3" name="Content Placeholder 2">
            <a:extLst>
              <a:ext uri="{FF2B5EF4-FFF2-40B4-BE49-F238E27FC236}">
                <a16:creationId xmlns:a16="http://schemas.microsoft.com/office/drawing/2014/main" id="{ED99A915-0D63-A857-5BBD-379DDF1039D5}"/>
              </a:ext>
            </a:extLst>
          </p:cNvPr>
          <p:cNvSpPr>
            <a:spLocks noGrp="1"/>
          </p:cNvSpPr>
          <p:nvPr>
            <p:ph sz="half" idx="1"/>
          </p:nvPr>
        </p:nvSpPr>
        <p:spPr>
          <a:xfrm>
            <a:off x="838200" y="2008413"/>
            <a:ext cx="4391024" cy="4490357"/>
          </a:xfrm>
        </p:spPr>
        <p:txBody>
          <a:bodyPr vert="horz" lIns="91440" tIns="45720" rIns="91440" bIns="45720" rtlCol="0">
            <a:normAutofit/>
          </a:bodyPr>
          <a:lstStyle/>
          <a:p>
            <a:r>
              <a:rPr lang="en-US" sz="2400" b="0" i="0" dirty="0">
                <a:solidFill>
                  <a:schemeClr val="bg1">
                    <a:alpha val="80000"/>
                  </a:schemeClr>
                </a:solidFill>
                <a:effectLst/>
                <a:latin typeface="Calibri" panose="020F0502020204030204" pitchFamily="34" charset="0"/>
                <a:ea typeface="Calibri" panose="020F0502020204030204" pitchFamily="34" charset="0"/>
                <a:cs typeface="Calibri" panose="020F0502020204030204" pitchFamily="34" charset="0"/>
              </a:rPr>
              <a:t>Crying for long periods of time releases oxytocin and endogenous opioids, otherwise known as endorphins.</a:t>
            </a:r>
          </a:p>
          <a:p>
            <a:r>
              <a:rPr lang="en-US" sz="2400" b="0" i="0" dirty="0">
                <a:solidFill>
                  <a:schemeClr val="bg1">
                    <a:alpha val="80000"/>
                  </a:schemeClr>
                </a:solidFill>
                <a:effectLst/>
                <a:latin typeface="Calibri" panose="020F0502020204030204" pitchFamily="34" charset="0"/>
                <a:ea typeface="Calibri" panose="020F0502020204030204" pitchFamily="34" charset="0"/>
                <a:cs typeface="Calibri" panose="020F0502020204030204" pitchFamily="34" charset="0"/>
              </a:rPr>
              <a:t>These feel-good chemicals can help ease both physical and emotional pain. </a:t>
            </a:r>
          </a:p>
          <a:p>
            <a:r>
              <a:rPr lang="en-US" sz="2400" b="0" i="0" dirty="0">
                <a:solidFill>
                  <a:schemeClr val="bg1">
                    <a:alpha val="80000"/>
                  </a:schemeClr>
                </a:solidFill>
                <a:effectLst/>
                <a:latin typeface="Calibri" panose="020F0502020204030204" pitchFamily="34" charset="0"/>
                <a:ea typeface="Calibri" panose="020F0502020204030204" pitchFamily="34" charset="0"/>
                <a:cs typeface="Calibri" panose="020F0502020204030204" pitchFamily="34" charset="0"/>
              </a:rPr>
              <a:t>Once the endorphins are released, your body may go into somewhat of a numb stage.</a:t>
            </a:r>
            <a:endParaRPr lang="en-US" sz="2400" dirty="0">
              <a:solidFill>
                <a:schemeClr val="bg1">
                  <a:alpha val="80000"/>
                </a:schemeClr>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20" name="Group 19">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4" name="Freeform: Shape 23">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1" name="Group 20">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2" name="Freeform: Shape 21">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Content Placeholder 4">
            <a:extLst>
              <a:ext uri="{FF2B5EF4-FFF2-40B4-BE49-F238E27FC236}">
                <a16:creationId xmlns:a16="http://schemas.microsoft.com/office/drawing/2014/main" id="{7292AE08-1B63-6F22-F671-93D95CEAACEB}"/>
              </a:ext>
            </a:extLst>
          </p:cNvPr>
          <p:cNvPicPr>
            <a:picLocks noGrp="1" noChangeAspect="1"/>
          </p:cNvPicPr>
          <p:nvPr>
            <p:ph sz="half" idx="2"/>
          </p:nvPr>
        </p:nvPicPr>
        <p:blipFill rotWithShape="1">
          <a:blip r:embed="rId3"/>
          <a:srcRect l="2191"/>
          <a:stretch/>
        </p:blipFill>
        <p:spPr>
          <a:xfrm>
            <a:off x="6541932" y="1611134"/>
            <a:ext cx="4369112" cy="2542744"/>
          </a:xfrm>
          <a:prstGeom prst="rect">
            <a:avLst/>
          </a:prstGeom>
        </p:spPr>
      </p:pic>
    </p:spTree>
    <p:extLst>
      <p:ext uri="{BB962C8B-B14F-4D97-AF65-F5344CB8AC3E}">
        <p14:creationId xmlns:p14="http://schemas.microsoft.com/office/powerpoint/2010/main" val="3425941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19C3A-4198-0C25-8E26-AA31790EF33B}"/>
              </a:ext>
            </a:extLst>
          </p:cNvPr>
          <p:cNvSpPr>
            <a:spLocks noGrp="1"/>
          </p:cNvSpPr>
          <p:nvPr>
            <p:ph type="title"/>
          </p:nvPr>
        </p:nvSpPr>
        <p:spPr>
          <a:xfrm>
            <a:off x="793662" y="386930"/>
            <a:ext cx="10066122" cy="934038"/>
          </a:xfrm>
        </p:spPr>
        <p:txBody>
          <a:bodyPr vert="horz" lIns="91440" tIns="45720" rIns="91440" bIns="45720" rtlCol="0" anchor="b">
            <a:normAutofit/>
          </a:bodyPr>
          <a:lstStyle/>
          <a:p>
            <a:pPr algn="ctr"/>
            <a:r>
              <a:rPr lang="en-US" sz="4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Wringing Out the Towel</a:t>
            </a:r>
          </a:p>
        </p:txBody>
      </p:sp>
      <p:sp>
        <p:nvSpPr>
          <p:cNvPr id="7177" name="Rectangle 717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E12540-0A6E-2793-C097-C259C6B2C228}"/>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r>
              <a:rPr lang="en-US" sz="3600" dirty="0">
                <a:latin typeface="Calibri" panose="020F0502020204030204" pitchFamily="34" charset="0"/>
                <a:ea typeface="Calibri" panose="020F0502020204030204" pitchFamily="34" charset="0"/>
                <a:cs typeface="Calibri" panose="020F0502020204030204" pitchFamily="34" charset="0"/>
              </a:rPr>
              <a:t>First, we soak up the pain.</a:t>
            </a:r>
          </a:p>
          <a:p>
            <a:r>
              <a:rPr lang="en-US" sz="3600" dirty="0">
                <a:latin typeface="Calibri" panose="020F0502020204030204" pitchFamily="34" charset="0"/>
                <a:ea typeface="Calibri" panose="020F0502020204030204" pitchFamily="34" charset="0"/>
                <a:cs typeface="Calibri" panose="020F0502020204030204" pitchFamily="34" charset="0"/>
              </a:rPr>
              <a:t>Soak up the reality</a:t>
            </a:r>
          </a:p>
          <a:p>
            <a:r>
              <a:rPr lang="en-US" sz="3600" dirty="0">
                <a:latin typeface="Calibri" panose="020F0502020204030204" pitchFamily="34" charset="0"/>
                <a:ea typeface="Calibri" panose="020F0502020204030204" pitchFamily="34" charset="0"/>
                <a:cs typeface="Calibri" panose="020F0502020204030204" pitchFamily="34" charset="0"/>
              </a:rPr>
              <a:t>Then we need to wring out the towel….</a:t>
            </a:r>
          </a:p>
        </p:txBody>
      </p:sp>
      <p:pic>
        <p:nvPicPr>
          <p:cNvPr id="7170" name="Picture 2" descr="Taking A Day Off Doesn't Mean Doing Nothing - p.s. That's Life!">
            <a:extLst>
              <a:ext uri="{FF2B5EF4-FFF2-40B4-BE49-F238E27FC236}">
                <a16:creationId xmlns:a16="http://schemas.microsoft.com/office/drawing/2014/main" id="{3C44023D-EA6A-C3D1-2BDB-F785F8B270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911532" y="3093794"/>
            <a:ext cx="5150277" cy="2495165"/>
          </a:xfrm>
          <a:prstGeom prst="rect">
            <a:avLst/>
          </a:prstGeom>
          <a:noFill/>
          <a:extLst>
            <a:ext uri="{909E8E84-426E-40DD-AFC4-6F175D3DCCD1}">
              <a14:hiddenFill xmlns:a14="http://schemas.microsoft.com/office/drawing/2010/main">
                <a:solidFill>
                  <a:srgbClr val="FFFFFF"/>
                </a:solidFill>
              </a14:hiddenFill>
            </a:ext>
          </a:extLst>
        </p:spPr>
      </p:pic>
      <p:sp>
        <p:nvSpPr>
          <p:cNvPr id="7181" name="Rectangle 718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140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034"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7" name="Group 1036">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038"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Fact Check: Is massaging your feet with oil before going to bed good for  your eyes? - THIP Media">
            <a:extLst>
              <a:ext uri="{FF2B5EF4-FFF2-40B4-BE49-F238E27FC236}">
                <a16:creationId xmlns:a16="http://schemas.microsoft.com/office/drawing/2014/main" id="{B54CFDFF-249A-E7FC-3C57-180597753F9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0281" r="16259" b="-1"/>
          <a:stretch/>
        </p:blipFill>
        <p:spPr bwMode="auto">
          <a:xfrm>
            <a:off x="7082810" y="841663"/>
            <a:ext cx="4166151" cy="5185923"/>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1042" name="Freeform: Shape 1041">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Freeform: Shape 1044">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Freeform: Shape 1045">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reeform: Shape 1046">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7">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8D49619-675E-A102-72AD-E53D0B2B205F}"/>
              </a:ext>
            </a:extLst>
          </p:cNvPr>
          <p:cNvSpPr>
            <a:spLocks noGrp="1"/>
          </p:cNvSpPr>
          <p:nvPr>
            <p:ph type="title"/>
          </p:nvPr>
        </p:nvSpPr>
        <p:spPr>
          <a:xfrm>
            <a:off x="1014984" y="819015"/>
            <a:ext cx="5821537" cy="1557994"/>
          </a:xfrm>
        </p:spPr>
        <p:txBody>
          <a:bodyPr vert="horz" lIns="91440" tIns="45720" rIns="91440" bIns="45720" rtlCol="0" anchor="b">
            <a:normAutofit/>
          </a:bodyPr>
          <a:lstStyle/>
          <a:p>
            <a:pPr algn="ctr"/>
            <a:r>
              <a:rPr lang="en-US" sz="4800" dirty="0">
                <a:solidFill>
                  <a:schemeClr val="bg1"/>
                </a:solidFill>
                <a:latin typeface="Calibri" panose="020F0502020204030204" pitchFamily="34" charset="0"/>
                <a:ea typeface="Calibri" panose="020F0502020204030204" pitchFamily="34" charset="0"/>
                <a:cs typeface="Calibri" panose="020F0502020204030204" pitchFamily="34" charset="0"/>
              </a:rPr>
              <a:t>Oil Foot Massages</a:t>
            </a:r>
          </a:p>
        </p:txBody>
      </p:sp>
      <p:sp>
        <p:nvSpPr>
          <p:cNvPr id="3" name="Content Placeholder 2">
            <a:extLst>
              <a:ext uri="{FF2B5EF4-FFF2-40B4-BE49-F238E27FC236}">
                <a16:creationId xmlns:a16="http://schemas.microsoft.com/office/drawing/2014/main" id="{30E5E639-E354-C787-92A0-0AEC6E82AA06}"/>
              </a:ext>
            </a:extLst>
          </p:cNvPr>
          <p:cNvSpPr>
            <a:spLocks noGrp="1"/>
          </p:cNvSpPr>
          <p:nvPr>
            <p:ph sz="half" idx="1"/>
          </p:nvPr>
        </p:nvSpPr>
        <p:spPr>
          <a:xfrm>
            <a:off x="1014984" y="3442089"/>
            <a:ext cx="5821537" cy="2596896"/>
          </a:xfrm>
        </p:spPr>
        <p:txBody>
          <a:bodyPr vert="horz" lIns="91440" tIns="45720" rIns="91440" bIns="45720" rtlCol="0" anchor="t">
            <a:normAutofit/>
          </a:bodyPr>
          <a:lstStyle/>
          <a:p>
            <a:pPr marL="0" indent="0" algn="ctr">
              <a:buNone/>
            </a:pPr>
            <a:r>
              <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rPr>
              <a:t>Helps alleviate stress and can help with sadness and depression</a:t>
            </a:r>
          </a:p>
        </p:txBody>
      </p:sp>
    </p:spTree>
    <p:extLst>
      <p:ext uri="{BB962C8B-B14F-4D97-AF65-F5344CB8AC3E}">
        <p14:creationId xmlns:p14="http://schemas.microsoft.com/office/powerpoint/2010/main" val="1146578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172</TotalTime>
  <Words>1833</Words>
  <Application>Microsoft Office PowerPoint</Application>
  <PresentationFormat>Widescreen</PresentationFormat>
  <Paragraphs>145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Aptos Display</vt:lpstr>
      <vt:lpstr>Arial</vt:lpstr>
      <vt:lpstr>Calibri</vt:lpstr>
      <vt:lpstr>Office Theme</vt:lpstr>
      <vt:lpstr>First Aid Kit for Mourners</vt:lpstr>
      <vt:lpstr>Grief is Praise</vt:lpstr>
      <vt:lpstr>Grief is Part of Life Experience</vt:lpstr>
      <vt:lpstr>Mourning Takes A Lot Of Energy</vt:lpstr>
      <vt:lpstr>Morning &amp; Loss</vt:lpstr>
      <vt:lpstr>Support the Lungs</vt:lpstr>
      <vt:lpstr>Crying Is Important</vt:lpstr>
      <vt:lpstr>Wringing Out the Towel</vt:lpstr>
      <vt:lpstr>Oil Foot Massages</vt:lpstr>
      <vt:lpstr>Painting Rocks</vt:lpstr>
      <vt:lpstr>Some One Must Be In Charge</vt:lpstr>
      <vt:lpstr>Green Allies</vt:lpstr>
      <vt:lpstr>Herbs in Tea or Tincture</vt:lpstr>
      <vt:lpstr>Peach Leaf</vt:lpstr>
      <vt:lpstr>Mimosa</vt:lpstr>
      <vt:lpstr>Rose</vt:lpstr>
      <vt:lpstr>Hawthorn</vt:lpstr>
      <vt:lpstr>Blue Vervain</vt:lpstr>
      <vt:lpstr>Lemon Balm</vt:lpstr>
      <vt:lpstr>Borage</vt:lpstr>
      <vt:lpstr>Holy Basil</vt:lpstr>
      <vt:lpstr>Kava Kava</vt:lpstr>
      <vt:lpstr>Lavender</vt:lpstr>
      <vt:lpstr>Linden</vt:lpstr>
      <vt:lpstr>Motherwort</vt:lpstr>
      <vt:lpstr>Pink Lotus</vt:lpstr>
      <vt:lpstr>St John’s Wort</vt:lpstr>
      <vt:lpstr>Skullcap</vt:lpstr>
      <vt:lpstr>Western Red Cedar</vt:lpstr>
      <vt:lpstr>Wood Betony</vt:lpstr>
      <vt:lpstr>Review</vt:lpstr>
      <vt:lpstr>Conclusion  Be the support you would want to have</vt:lpstr>
      <vt:lpstr>Free Handout  Sarachana.com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Queen Silverstein</dc:creator>
  <cp:lastModifiedBy>Queen Silverstein</cp:lastModifiedBy>
  <cp:revision>10</cp:revision>
  <dcterms:created xsi:type="dcterms:W3CDTF">2024-03-03T06:58:08Z</dcterms:created>
  <dcterms:modified xsi:type="dcterms:W3CDTF">2024-03-04T08:34:28Z</dcterms:modified>
</cp:coreProperties>
</file>